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57" r:id="rId3"/>
    <p:sldId id="306" r:id="rId4"/>
    <p:sldId id="308" r:id="rId5"/>
    <p:sldId id="307" r:id="rId6"/>
    <p:sldId id="309" r:id="rId7"/>
    <p:sldId id="314" r:id="rId8"/>
    <p:sldId id="315" r:id="rId9"/>
    <p:sldId id="311" r:id="rId10"/>
    <p:sldId id="312" r:id="rId11"/>
    <p:sldId id="316" r:id="rId12"/>
    <p:sldId id="317" r:id="rId13"/>
    <p:sldId id="313" r:id="rId14"/>
    <p:sldId id="318" r:id="rId15"/>
    <p:sldId id="31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8742" autoAdjust="0"/>
  </p:normalViewPr>
  <p:slideViewPr>
    <p:cSldViewPr snapToGrid="0">
      <p:cViewPr varScale="1">
        <p:scale>
          <a:sx n="53" d="100"/>
          <a:sy n="53" d="100"/>
        </p:scale>
        <p:origin x="4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8829AB-A7D4-4AAF-8ED5-A34FA6B7A2BB}" type="datetimeFigureOut">
              <a:rPr lang="en-NZ" smtClean="0"/>
              <a:t>19/02/2019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EBE23-F2B7-42E6-86DD-066228C633C2}" type="slidenum">
              <a:rPr lang="en-NZ" smtClean="0"/>
              <a:t>‹#›</a:t>
            </a:fld>
            <a:endParaRPr lang="en-NZ"/>
          </a:p>
        </p:txBody>
      </p:sp>
    </p:spTree>
    <p:extLst>
      <p:ext uri="{BB962C8B-B14F-4D97-AF65-F5344CB8AC3E}">
        <p14:creationId xmlns:p14="http://schemas.microsoft.com/office/powerpoint/2010/main" val="99996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Introduce self: currently working in professional development for social workers in New Zealand. Background of Health social work, with management experience in local bodies, health and tertiary education. ANZASW is the professional organisation of social workers within Aotearoa New Zealand. </a:t>
            </a:r>
          </a:p>
          <a:p>
            <a:r>
              <a:rPr lang="en-NZ" dirty="0"/>
              <a:t>Mandatory registration of social workers and protection of the title.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BF8582-E2B1-40C4-AC4C-29D1CFD95B01}"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N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4136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4B2EBE23-F2B7-42E6-86DD-066228C633C2}" type="slidenum">
              <a:rPr lang="en-NZ" smtClean="0"/>
              <a:t>11</a:t>
            </a:fld>
            <a:endParaRPr lang="en-NZ"/>
          </a:p>
        </p:txBody>
      </p:sp>
    </p:spTree>
    <p:extLst>
      <p:ext uri="{BB962C8B-B14F-4D97-AF65-F5344CB8AC3E}">
        <p14:creationId xmlns:p14="http://schemas.microsoft.com/office/powerpoint/2010/main" val="715094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 have already spoken about the </a:t>
            </a:r>
            <a:r>
              <a:rPr lang="en-NZ" dirty="0" err="1"/>
              <a:t>ensiloed</a:t>
            </a:r>
            <a:r>
              <a:rPr lang="en-NZ" dirty="0"/>
              <a:t> nature of health services and then further support services. Social workers work across all these services. We need to keep speaking up and looking at the bigger picture. </a:t>
            </a:r>
          </a:p>
          <a:p>
            <a:r>
              <a:rPr lang="en-NZ" dirty="0"/>
              <a:t>When each speciality has to compete with all other specialties, there is no support for co-operation, which might, in the end, benefit everyone. </a:t>
            </a:r>
          </a:p>
          <a:p>
            <a:endParaRPr lang="en-NZ" dirty="0"/>
          </a:p>
        </p:txBody>
      </p:sp>
      <p:sp>
        <p:nvSpPr>
          <p:cNvPr id="4" name="Slide Number Placeholder 3"/>
          <p:cNvSpPr>
            <a:spLocks noGrp="1"/>
          </p:cNvSpPr>
          <p:nvPr>
            <p:ph type="sldNum" sz="quarter" idx="5"/>
          </p:nvPr>
        </p:nvSpPr>
        <p:spPr/>
        <p:txBody>
          <a:bodyPr/>
          <a:lstStyle/>
          <a:p>
            <a:fld id="{4B2EBE23-F2B7-42E6-86DD-066228C633C2}" type="slidenum">
              <a:rPr lang="en-NZ" smtClean="0"/>
              <a:t>12</a:t>
            </a:fld>
            <a:endParaRPr lang="en-NZ"/>
          </a:p>
        </p:txBody>
      </p:sp>
    </p:spTree>
    <p:extLst>
      <p:ext uri="{BB962C8B-B14F-4D97-AF65-F5344CB8AC3E}">
        <p14:creationId xmlns:p14="http://schemas.microsoft.com/office/powerpoint/2010/main" val="23520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We need to keep reminding health managers that social workers have got skills across a wide range of areas. The work that we do can have impacts on more than just health. </a:t>
            </a:r>
          </a:p>
          <a:p>
            <a:r>
              <a:rPr lang="en-NZ" dirty="0"/>
              <a:t>We can look for solutions which may seem to be outside the box, but which are effective and long term. </a:t>
            </a:r>
          </a:p>
          <a:p>
            <a:r>
              <a:rPr lang="en-NZ" dirty="0"/>
              <a:t>We need to continue to advocate for these outcomes – being clear that they have a positive impact on the health needs of individuals and society as a whole. </a:t>
            </a:r>
          </a:p>
          <a:p>
            <a:r>
              <a:rPr lang="en-NZ" dirty="0"/>
              <a:t>We need to ensure that we don’t become institutionalised ourselves as social workers and as managers, willing to follow political and managerial agendas which maintain the status quo for our clients. </a:t>
            </a:r>
          </a:p>
        </p:txBody>
      </p:sp>
      <p:sp>
        <p:nvSpPr>
          <p:cNvPr id="4" name="Slide Number Placeholder 3"/>
          <p:cNvSpPr>
            <a:spLocks noGrp="1"/>
          </p:cNvSpPr>
          <p:nvPr>
            <p:ph type="sldNum" sz="quarter" idx="5"/>
          </p:nvPr>
        </p:nvSpPr>
        <p:spPr/>
        <p:txBody>
          <a:bodyPr/>
          <a:lstStyle/>
          <a:p>
            <a:fld id="{4B2EBE23-F2B7-42E6-86DD-066228C633C2}" type="slidenum">
              <a:rPr lang="en-NZ" smtClean="0"/>
              <a:t>13</a:t>
            </a:fld>
            <a:endParaRPr lang="en-NZ"/>
          </a:p>
        </p:txBody>
      </p:sp>
    </p:spTree>
    <p:extLst>
      <p:ext uri="{BB962C8B-B14F-4D97-AF65-F5344CB8AC3E}">
        <p14:creationId xmlns:p14="http://schemas.microsoft.com/office/powerpoint/2010/main" val="339043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There is a very strong drive for all clinicians to be able to ring fence their interventions and to be able to describe the course of treatment, often even prior to assessment. Funding is based on the diagnosis. </a:t>
            </a:r>
          </a:p>
          <a:p>
            <a:r>
              <a:rPr lang="en-NZ" dirty="0"/>
              <a:t>BUT – social work is not related to a person’s diagnosis. </a:t>
            </a:r>
          </a:p>
        </p:txBody>
      </p:sp>
      <p:sp>
        <p:nvSpPr>
          <p:cNvPr id="4" name="Slide Number Placeholder 3"/>
          <p:cNvSpPr>
            <a:spLocks noGrp="1"/>
          </p:cNvSpPr>
          <p:nvPr>
            <p:ph type="sldNum" sz="quarter" idx="5"/>
          </p:nvPr>
        </p:nvSpPr>
        <p:spPr/>
        <p:txBody>
          <a:bodyPr/>
          <a:lstStyle/>
          <a:p>
            <a:fld id="{4B2EBE23-F2B7-42E6-86DD-066228C633C2}" type="slidenum">
              <a:rPr lang="en-NZ" smtClean="0"/>
              <a:t>2</a:t>
            </a:fld>
            <a:endParaRPr lang="en-NZ"/>
          </a:p>
        </p:txBody>
      </p:sp>
    </p:spTree>
    <p:extLst>
      <p:ext uri="{BB962C8B-B14F-4D97-AF65-F5344CB8AC3E}">
        <p14:creationId xmlns:p14="http://schemas.microsoft.com/office/powerpoint/2010/main" val="584642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It is difficult for a manager to claim that the work their staff are doing is reducing expenditure in an area outside their management. </a:t>
            </a:r>
          </a:p>
          <a:p>
            <a:endParaRPr lang="en-NZ" dirty="0"/>
          </a:p>
          <a:p>
            <a:r>
              <a:rPr lang="en-NZ" dirty="0"/>
              <a:t>We ask out clients to accept their lot in a variety of ways: when we tell them the services that they can have, rather than giving them the skills and resources to find out what is available and to set it up themselves. When the work that we do supports the status quo of poverty, is that social work?</a:t>
            </a:r>
          </a:p>
        </p:txBody>
      </p:sp>
      <p:sp>
        <p:nvSpPr>
          <p:cNvPr id="4" name="Slide Number Placeholder 3"/>
          <p:cNvSpPr>
            <a:spLocks noGrp="1"/>
          </p:cNvSpPr>
          <p:nvPr>
            <p:ph type="sldNum" sz="quarter" idx="5"/>
          </p:nvPr>
        </p:nvSpPr>
        <p:spPr/>
        <p:txBody>
          <a:bodyPr/>
          <a:lstStyle/>
          <a:p>
            <a:fld id="{4B2EBE23-F2B7-42E6-86DD-066228C633C2}" type="slidenum">
              <a:rPr lang="en-NZ" smtClean="0"/>
              <a:t>3</a:t>
            </a:fld>
            <a:endParaRPr lang="en-NZ"/>
          </a:p>
        </p:txBody>
      </p:sp>
    </p:spTree>
    <p:extLst>
      <p:ext uri="{BB962C8B-B14F-4D97-AF65-F5344CB8AC3E}">
        <p14:creationId xmlns:p14="http://schemas.microsoft.com/office/powerpoint/2010/main" val="296200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Social worker in child protection services. Mapping the child’s and family’s process through the system, including into youth justice. Costs were attached to each part of the process. It became clear that there were a number of touch points in this process. If a more appropriate intervention had occurred at these times, later services and costs may well not have been needed. The intervention might have cost a little more at the time, but the overall savings outweighed that initial cost. </a:t>
            </a:r>
          </a:p>
        </p:txBody>
      </p:sp>
      <p:sp>
        <p:nvSpPr>
          <p:cNvPr id="4" name="Slide Number Placeholder 3"/>
          <p:cNvSpPr>
            <a:spLocks noGrp="1"/>
          </p:cNvSpPr>
          <p:nvPr>
            <p:ph type="sldNum" sz="quarter" idx="5"/>
          </p:nvPr>
        </p:nvSpPr>
        <p:spPr/>
        <p:txBody>
          <a:bodyPr/>
          <a:lstStyle/>
          <a:p>
            <a:fld id="{4B2EBE23-F2B7-42E6-86DD-066228C633C2}" type="slidenum">
              <a:rPr lang="en-NZ" smtClean="0"/>
              <a:t>4</a:t>
            </a:fld>
            <a:endParaRPr lang="en-NZ"/>
          </a:p>
        </p:txBody>
      </p:sp>
    </p:spTree>
    <p:extLst>
      <p:ext uri="{BB962C8B-B14F-4D97-AF65-F5344CB8AC3E}">
        <p14:creationId xmlns:p14="http://schemas.microsoft.com/office/powerpoint/2010/main" val="3244446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4B2EBE23-F2B7-42E6-86DD-066228C633C2}" type="slidenum">
              <a:rPr lang="en-NZ" smtClean="0"/>
              <a:t>5</a:t>
            </a:fld>
            <a:endParaRPr lang="en-NZ"/>
          </a:p>
        </p:txBody>
      </p:sp>
    </p:spTree>
    <p:extLst>
      <p:ext uri="{BB962C8B-B14F-4D97-AF65-F5344CB8AC3E}">
        <p14:creationId xmlns:p14="http://schemas.microsoft.com/office/powerpoint/2010/main" val="3468596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Mum and social worker meet and social worker spends time building a rapport and getting to know mum. This is time the GP simply doesn’t have. As they develop a relationship, the social worker is able to provide mum with advice and support. </a:t>
            </a:r>
          </a:p>
          <a:p>
            <a:r>
              <a:rPr lang="en-NZ" dirty="0"/>
              <a:t>Mum increases her knowledge about her family’s medical and developmental needs. </a:t>
            </a:r>
          </a:p>
          <a:p>
            <a:r>
              <a:rPr lang="en-NZ" dirty="0"/>
              <a:t>As a result of the interactions with the social worker, mum has a better understanding of how to manage her daughter’s asthma, how to use preventative medicines, what triggers it and how to support her daughter to do the breathing exercises which have been prescribed. </a:t>
            </a:r>
          </a:p>
          <a:p>
            <a:endParaRPr lang="en-NZ" dirty="0"/>
          </a:p>
          <a:p>
            <a:r>
              <a:rPr lang="en-NZ" dirty="0"/>
              <a:t>The first outcome for Health: daughter is not presented at the emergency department or admitted with respiratory issues during the winter following the social work intervention. </a:t>
            </a:r>
          </a:p>
          <a:p>
            <a:r>
              <a:rPr lang="en-NZ" dirty="0"/>
              <a:t>This has happened three months after the intervention. How do we measure something that doesn’t happen three months later? </a:t>
            </a:r>
          </a:p>
          <a:p>
            <a:endParaRPr lang="en-NZ" dirty="0"/>
          </a:p>
        </p:txBody>
      </p:sp>
      <p:sp>
        <p:nvSpPr>
          <p:cNvPr id="4" name="Slide Number Placeholder 3"/>
          <p:cNvSpPr>
            <a:spLocks noGrp="1"/>
          </p:cNvSpPr>
          <p:nvPr>
            <p:ph type="sldNum" sz="quarter" idx="5"/>
          </p:nvPr>
        </p:nvSpPr>
        <p:spPr/>
        <p:txBody>
          <a:bodyPr/>
          <a:lstStyle/>
          <a:p>
            <a:fld id="{4B2EBE23-F2B7-42E6-86DD-066228C633C2}" type="slidenum">
              <a:rPr lang="en-NZ" smtClean="0"/>
              <a:t>6</a:t>
            </a:fld>
            <a:endParaRPr lang="en-NZ"/>
          </a:p>
        </p:txBody>
      </p:sp>
    </p:spTree>
    <p:extLst>
      <p:ext uri="{BB962C8B-B14F-4D97-AF65-F5344CB8AC3E}">
        <p14:creationId xmlns:p14="http://schemas.microsoft.com/office/powerpoint/2010/main" val="2019185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Mum has a greater understanding of child development and behaviour. She is able to put boundaries in place and is much more relaxed in managing the children’s behaviour. She does not yell and scream at the children – and so the neighbour doesn’t make a report to child protection services. </a:t>
            </a:r>
          </a:p>
          <a:p>
            <a:r>
              <a:rPr lang="en-NZ" dirty="0"/>
              <a:t>We know that being involved with child protection services is very closely related to later youth and adult justice services. </a:t>
            </a:r>
          </a:p>
          <a:p>
            <a:r>
              <a:rPr lang="en-NZ" dirty="0"/>
              <a:t>Because mum has a better understanding of child development the household now has books, paper, crayons, pencils for the children. When they start school they are ready to learn. Education support services are not required. </a:t>
            </a:r>
          </a:p>
          <a:p>
            <a:endParaRPr lang="en-NZ" dirty="0"/>
          </a:p>
        </p:txBody>
      </p:sp>
      <p:sp>
        <p:nvSpPr>
          <p:cNvPr id="4" name="Slide Number Placeholder 3"/>
          <p:cNvSpPr>
            <a:spLocks noGrp="1"/>
          </p:cNvSpPr>
          <p:nvPr>
            <p:ph type="sldNum" sz="quarter" idx="5"/>
          </p:nvPr>
        </p:nvSpPr>
        <p:spPr/>
        <p:txBody>
          <a:bodyPr/>
          <a:lstStyle/>
          <a:p>
            <a:fld id="{4B2EBE23-F2B7-42E6-86DD-066228C633C2}" type="slidenum">
              <a:rPr lang="en-NZ" smtClean="0"/>
              <a:t>7</a:t>
            </a:fld>
            <a:endParaRPr lang="en-NZ"/>
          </a:p>
        </p:txBody>
      </p:sp>
    </p:spTree>
    <p:extLst>
      <p:ext uri="{BB962C8B-B14F-4D97-AF65-F5344CB8AC3E}">
        <p14:creationId xmlns:p14="http://schemas.microsoft.com/office/powerpoint/2010/main" val="1148941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And this is not completely made up. A social worker told me of a woman who recently contacted her. 2 years previously the woman had been in a domestic violence situation. The social worker provided a very brief intervention and told her that there are other options, and provided information and advice. The woman was contacting the social worker to let her know that she had moved out of the home and the situation. Her children were doing really well in school, none of the family had since presented to the hospital and no other services were still involved. </a:t>
            </a:r>
          </a:p>
        </p:txBody>
      </p:sp>
      <p:sp>
        <p:nvSpPr>
          <p:cNvPr id="4" name="Slide Number Placeholder 3"/>
          <p:cNvSpPr>
            <a:spLocks noGrp="1"/>
          </p:cNvSpPr>
          <p:nvPr>
            <p:ph type="sldNum" sz="quarter" idx="5"/>
          </p:nvPr>
        </p:nvSpPr>
        <p:spPr/>
        <p:txBody>
          <a:bodyPr/>
          <a:lstStyle/>
          <a:p>
            <a:fld id="{4B2EBE23-F2B7-42E6-86DD-066228C633C2}" type="slidenum">
              <a:rPr lang="en-NZ" smtClean="0"/>
              <a:t>8</a:t>
            </a:fld>
            <a:endParaRPr lang="en-NZ"/>
          </a:p>
        </p:txBody>
      </p:sp>
    </p:spTree>
    <p:extLst>
      <p:ext uri="{BB962C8B-B14F-4D97-AF65-F5344CB8AC3E}">
        <p14:creationId xmlns:p14="http://schemas.microsoft.com/office/powerpoint/2010/main" val="258242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We need to be asking our clients “How can you have a voice?”</a:t>
            </a:r>
          </a:p>
          <a:p>
            <a:r>
              <a:rPr lang="en-NZ" dirty="0"/>
              <a:t>Giving our clients time can make a huge difference. Time to establish a relationship, time to answer and ask questions, time to explain, time to work out solutions. Time to listen. Taking the time to build relationships with people – clients, colleagues, employees, other professionals – might seem to take a long time, but in the end the relationship becomes the basis of greater understanding and the pathway to growth for all parties. </a:t>
            </a:r>
          </a:p>
        </p:txBody>
      </p:sp>
      <p:sp>
        <p:nvSpPr>
          <p:cNvPr id="4" name="Slide Number Placeholder 3"/>
          <p:cNvSpPr>
            <a:spLocks noGrp="1"/>
          </p:cNvSpPr>
          <p:nvPr>
            <p:ph type="sldNum" sz="quarter" idx="5"/>
          </p:nvPr>
        </p:nvSpPr>
        <p:spPr/>
        <p:txBody>
          <a:bodyPr/>
          <a:lstStyle/>
          <a:p>
            <a:fld id="{4B2EBE23-F2B7-42E6-86DD-066228C633C2}" type="slidenum">
              <a:rPr lang="en-NZ" smtClean="0"/>
              <a:t>10</a:t>
            </a:fld>
            <a:endParaRPr lang="en-NZ"/>
          </a:p>
        </p:txBody>
      </p:sp>
    </p:spTree>
    <p:extLst>
      <p:ext uri="{BB962C8B-B14F-4D97-AF65-F5344CB8AC3E}">
        <p14:creationId xmlns:p14="http://schemas.microsoft.com/office/powerpoint/2010/main" val="2289657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CD81D26-97C4-407E-AD88-49C7F24C70BE}" type="datetime1">
              <a:rPr lang="en-NZ" smtClean="0"/>
              <a:t>19/02/2019</a:t>
            </a:fld>
            <a:endParaRPr lang="en-NZ"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NZ"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86B6DB-CD84-448C-9F4F-50FD8D16DEDF}" type="slidenum">
              <a:rPr lang="en-NZ" smtClean="0"/>
              <a:t>‹#›</a:t>
            </a:fld>
            <a:endParaRPr lang="en-NZ" dirty="0"/>
          </a:p>
        </p:txBody>
      </p:sp>
    </p:spTree>
    <p:extLst>
      <p:ext uri="{BB962C8B-B14F-4D97-AF65-F5344CB8AC3E}">
        <p14:creationId xmlns:p14="http://schemas.microsoft.com/office/powerpoint/2010/main" val="390839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A0BB8B-013D-4B22-969A-E4E8233B3E59}" type="datetime1">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886B6DB-CD84-448C-9F4F-50FD8D16DEDF}" type="slidenum">
              <a:rPr lang="en-NZ" smtClean="0"/>
              <a:t>‹#›</a:t>
            </a:fld>
            <a:endParaRPr lang="en-NZ" dirty="0"/>
          </a:p>
        </p:txBody>
      </p:sp>
    </p:spTree>
    <p:extLst>
      <p:ext uri="{BB962C8B-B14F-4D97-AF65-F5344CB8AC3E}">
        <p14:creationId xmlns:p14="http://schemas.microsoft.com/office/powerpoint/2010/main" val="19387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4F76A4-B736-4E52-94D2-F49CA7B5E495}" type="datetime1">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886B6DB-CD84-448C-9F4F-50FD8D16DEDF}" type="slidenum">
              <a:rPr lang="en-NZ" smtClean="0"/>
              <a:t>‹#›</a:t>
            </a:fld>
            <a:endParaRPr lang="en-NZ" dirty="0"/>
          </a:p>
        </p:txBody>
      </p:sp>
    </p:spTree>
    <p:extLst>
      <p:ext uri="{BB962C8B-B14F-4D97-AF65-F5344CB8AC3E}">
        <p14:creationId xmlns:p14="http://schemas.microsoft.com/office/powerpoint/2010/main" val="3892413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42BE0B-8AD0-466D-99EF-FBB4F91E6EED}" type="datetimeFigureOut">
              <a:rPr lang="en-NZ" smtClean="0"/>
              <a:t>19/02/2019</a:t>
            </a:fld>
            <a:endParaRPr lang="en-NZ"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NZ"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403835A-147D-483B-BFF9-79FF437F9EFB}" type="slidenum">
              <a:rPr lang="en-NZ" smtClean="0"/>
              <a:t>‹#›</a:t>
            </a:fld>
            <a:endParaRPr lang="en-NZ" dirty="0"/>
          </a:p>
        </p:txBody>
      </p:sp>
    </p:spTree>
    <p:extLst>
      <p:ext uri="{BB962C8B-B14F-4D97-AF65-F5344CB8AC3E}">
        <p14:creationId xmlns:p14="http://schemas.microsoft.com/office/powerpoint/2010/main" val="2350759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3403835A-147D-483B-BFF9-79FF437F9EFB}" type="slidenum">
              <a:rPr lang="en-NZ" smtClean="0"/>
              <a:t>‹#›</a:t>
            </a:fld>
            <a:endParaRPr lang="en-NZ" dirty="0"/>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794400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3403835A-147D-483B-BFF9-79FF437F9EFB}" type="slidenum">
              <a:rPr lang="en-NZ" smtClean="0"/>
              <a:t>‹#›</a:t>
            </a:fld>
            <a:endParaRPr lang="en-NZ"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extLst>
      <p:ext uri="{BB962C8B-B14F-4D97-AF65-F5344CB8AC3E}">
        <p14:creationId xmlns:p14="http://schemas.microsoft.com/office/powerpoint/2010/main" val="35607239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3403835A-147D-483B-BFF9-79FF437F9EFB}" type="slidenum">
              <a:rPr lang="en-NZ" smtClean="0"/>
              <a:t>‹#›</a:t>
            </a:fld>
            <a:endParaRPr lang="en-NZ" dirty="0"/>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406209871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3403835A-147D-483B-BFF9-79FF437F9EFB}" type="slidenum">
              <a:rPr lang="en-NZ" smtClean="0"/>
              <a:t>‹#›</a:t>
            </a:fld>
            <a:endParaRPr lang="en-NZ" dirty="0"/>
          </a:p>
        </p:txBody>
      </p:sp>
    </p:spTree>
    <p:extLst>
      <p:ext uri="{BB962C8B-B14F-4D97-AF65-F5344CB8AC3E}">
        <p14:creationId xmlns:p14="http://schemas.microsoft.com/office/powerpoint/2010/main" val="331094778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3403835A-147D-483B-BFF9-79FF437F9EFB}" type="slidenum">
              <a:rPr lang="en-NZ" smtClean="0"/>
              <a:t>‹#›</a:t>
            </a:fld>
            <a:endParaRPr lang="en-NZ" dirty="0"/>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50726242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3403835A-147D-483B-BFF9-79FF437F9EFB}" type="slidenum">
              <a:rPr lang="en-NZ" smtClean="0"/>
              <a:t>‹#›</a:t>
            </a:fld>
            <a:endParaRPr lang="en-NZ" dirty="0"/>
          </a:p>
        </p:txBody>
      </p:sp>
    </p:spTree>
    <p:extLst>
      <p:ext uri="{BB962C8B-B14F-4D97-AF65-F5344CB8AC3E}">
        <p14:creationId xmlns:p14="http://schemas.microsoft.com/office/powerpoint/2010/main" val="4154999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242BE0B-8AD0-466D-99EF-FBB4F91E6EED}" type="datetimeFigureOut">
              <a:rPr lang="en-NZ" smtClean="0"/>
              <a:t>19/02/2019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3403835A-147D-483B-BFF9-79FF437F9EFB}" type="slidenum">
              <a:rPr lang="en-NZ" smtClean="0"/>
              <a:t>‹#›</a:t>
            </a:fld>
            <a:endParaRPr lang="en-NZ" dirty="0"/>
          </a:p>
        </p:txBody>
      </p:sp>
    </p:spTree>
    <p:extLst>
      <p:ext uri="{BB962C8B-B14F-4D97-AF65-F5344CB8AC3E}">
        <p14:creationId xmlns:p14="http://schemas.microsoft.com/office/powerpoint/2010/main" val="30156027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F11608-BF81-4218-B07B-2CACEB87DB2C}" type="datetime1">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886B6DB-CD84-448C-9F4F-50FD8D16DEDF}" type="slidenum">
              <a:rPr lang="en-NZ" smtClean="0"/>
              <a:t>‹#›</a:t>
            </a:fld>
            <a:endParaRPr lang="en-NZ" dirty="0"/>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218516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F242BE0B-8AD0-466D-99EF-FBB4F91E6EED}" type="datetimeFigureOut">
              <a:rPr lang="en-NZ" smtClean="0"/>
              <a:t>19/02/2019</a:t>
            </a:fld>
            <a:endParaRPr lang="en-NZ"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NZ"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403835A-147D-483B-BFF9-79FF437F9EFB}" type="slidenum">
              <a:rPr lang="en-NZ" smtClean="0"/>
              <a:t>‹#›</a:t>
            </a:fld>
            <a:endParaRPr lang="en-NZ"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extLst>
      <p:ext uri="{BB962C8B-B14F-4D97-AF65-F5344CB8AC3E}">
        <p14:creationId xmlns:p14="http://schemas.microsoft.com/office/powerpoint/2010/main" val="109179209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3403835A-147D-483B-BFF9-79FF437F9EFB}" type="slidenum">
              <a:rPr lang="en-NZ" smtClean="0"/>
              <a:t>‹#›</a:t>
            </a:fld>
            <a:endParaRPr lang="en-NZ" dirty="0"/>
          </a:p>
        </p:txBody>
      </p:sp>
    </p:spTree>
    <p:extLst>
      <p:ext uri="{BB962C8B-B14F-4D97-AF65-F5344CB8AC3E}">
        <p14:creationId xmlns:p14="http://schemas.microsoft.com/office/powerpoint/2010/main" val="585635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242BE0B-8AD0-466D-99EF-FBB4F91E6EED}" type="datetimeFigureOut">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3403835A-147D-483B-BFF9-79FF437F9EFB}" type="slidenum">
              <a:rPr lang="en-NZ" smtClean="0"/>
              <a:t>‹#›</a:t>
            </a:fld>
            <a:endParaRPr lang="en-NZ" dirty="0"/>
          </a:p>
        </p:txBody>
      </p:sp>
    </p:spTree>
    <p:extLst>
      <p:ext uri="{BB962C8B-B14F-4D97-AF65-F5344CB8AC3E}">
        <p14:creationId xmlns:p14="http://schemas.microsoft.com/office/powerpoint/2010/main" val="317903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7EFBFF34-801C-4830-9240-7C521D34D64E}" type="datetime1">
              <a:rPr lang="en-NZ" smtClean="0"/>
              <a:t>19/02/2019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886B6DB-CD84-448C-9F4F-50FD8D16DEDF}" type="slidenum">
              <a:rPr lang="en-NZ" smtClean="0"/>
              <a:t>‹#›</a:t>
            </a:fld>
            <a:endParaRPr lang="en-NZ"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extLst>
      <p:ext uri="{BB962C8B-B14F-4D97-AF65-F5344CB8AC3E}">
        <p14:creationId xmlns:p14="http://schemas.microsoft.com/office/powerpoint/2010/main" val="36554081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4AAF0F4-8FD7-4215-B848-097D78C8FE04}" type="datetime1">
              <a:rPr lang="en-NZ" smtClean="0"/>
              <a:t>19/02/2019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886B6DB-CD84-448C-9F4F-50FD8D16DEDF}" type="slidenum">
              <a:rPr lang="en-NZ" smtClean="0"/>
              <a:t>‹#›</a:t>
            </a:fld>
            <a:endParaRPr lang="en-NZ" dirty="0"/>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30693795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E89B7E-50C9-4009-A07F-2813B9427D01}" type="datetime1">
              <a:rPr lang="en-NZ" smtClean="0"/>
              <a:t>19/02/2019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D886B6DB-CD84-448C-9F4F-50FD8D16DEDF}" type="slidenum">
              <a:rPr lang="en-NZ" smtClean="0"/>
              <a:t>‹#›</a:t>
            </a:fld>
            <a:endParaRPr lang="en-NZ" dirty="0"/>
          </a:p>
        </p:txBody>
      </p:sp>
    </p:spTree>
    <p:extLst>
      <p:ext uri="{BB962C8B-B14F-4D97-AF65-F5344CB8AC3E}">
        <p14:creationId xmlns:p14="http://schemas.microsoft.com/office/powerpoint/2010/main" val="13920778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5E424F-FFA7-4606-BB73-8130FCDB0761}" type="datetime1">
              <a:rPr lang="en-NZ" smtClean="0"/>
              <a:t>19/02/2019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D886B6DB-CD84-448C-9F4F-50FD8D16DEDF}" type="slidenum">
              <a:rPr lang="en-NZ" smtClean="0"/>
              <a:t>‹#›</a:t>
            </a:fld>
            <a:endParaRPr lang="en-NZ" dirty="0"/>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69237201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139E9-F6F6-41C9-9E25-DA94119355C2}" type="datetime1">
              <a:rPr lang="en-NZ" smtClean="0"/>
              <a:t>19/02/2019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D886B6DB-CD84-448C-9F4F-50FD8D16DEDF}" type="slidenum">
              <a:rPr lang="en-NZ" smtClean="0"/>
              <a:t>‹#›</a:t>
            </a:fld>
            <a:endParaRPr lang="en-NZ" dirty="0"/>
          </a:p>
        </p:txBody>
      </p:sp>
    </p:spTree>
    <p:extLst>
      <p:ext uri="{BB962C8B-B14F-4D97-AF65-F5344CB8AC3E}">
        <p14:creationId xmlns:p14="http://schemas.microsoft.com/office/powerpoint/2010/main" val="159063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E05DAE55-C4A5-4D30-9350-1089BBA890F7}" type="datetime1">
              <a:rPr lang="en-NZ" smtClean="0"/>
              <a:t>19/02/2019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886B6DB-CD84-448C-9F4F-50FD8D16DEDF}" type="slidenum">
              <a:rPr lang="en-NZ" smtClean="0"/>
              <a:t>‹#›</a:t>
            </a:fld>
            <a:endParaRPr lang="en-NZ" dirty="0"/>
          </a:p>
        </p:txBody>
      </p:sp>
    </p:spTree>
    <p:extLst>
      <p:ext uri="{BB962C8B-B14F-4D97-AF65-F5344CB8AC3E}">
        <p14:creationId xmlns:p14="http://schemas.microsoft.com/office/powerpoint/2010/main" val="122943599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DE1786D5-0A43-418D-ABE4-9A93EF206B73}" type="datetime1">
              <a:rPr lang="en-NZ" smtClean="0"/>
              <a:t>19/02/2019</a:t>
            </a:fld>
            <a:endParaRPr lang="en-NZ"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NZ"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86B6DB-CD84-448C-9F4F-50FD8D16DEDF}" type="slidenum">
              <a:rPr lang="en-NZ" smtClean="0"/>
              <a:t>‹#›</a:t>
            </a:fld>
            <a:endParaRPr lang="en-NZ"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extLst>
      <p:ext uri="{BB962C8B-B14F-4D97-AF65-F5344CB8AC3E}">
        <p14:creationId xmlns:p14="http://schemas.microsoft.com/office/powerpoint/2010/main" val="244473873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C133DEE-E767-411B-940A-FBC2EC0247A8}" type="datetime1">
              <a:rPr lang="en-NZ" smtClean="0"/>
              <a:t>19/02/2019</a:t>
            </a:fld>
            <a:endParaRPr lang="en-NZ"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NZ"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886B6DB-CD84-448C-9F4F-50FD8D16DEDF}" type="slidenum">
              <a:rPr lang="en-NZ" smtClean="0"/>
              <a:t>‹#›</a:t>
            </a:fld>
            <a:endParaRPr lang="en-NZ" dirty="0"/>
          </a:p>
        </p:txBody>
      </p:sp>
    </p:spTree>
    <p:extLst>
      <p:ext uri="{BB962C8B-B14F-4D97-AF65-F5344CB8AC3E}">
        <p14:creationId xmlns:p14="http://schemas.microsoft.com/office/powerpoint/2010/main" val="1608749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F242BE0B-8AD0-466D-99EF-FBB4F91E6EED}" type="datetimeFigureOut">
              <a:rPr lang="en-NZ" smtClean="0"/>
              <a:t>19/02/2019</a:t>
            </a:fld>
            <a:endParaRPr lang="en-NZ"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NZ"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3403835A-147D-483B-BFF9-79FF437F9EFB}" type="slidenum">
              <a:rPr lang="en-NZ" smtClean="0"/>
              <a:t>‹#›</a:t>
            </a:fld>
            <a:endParaRPr lang="en-NZ" dirty="0"/>
          </a:p>
        </p:txBody>
      </p:sp>
    </p:spTree>
    <p:extLst>
      <p:ext uri="{BB962C8B-B14F-4D97-AF65-F5344CB8AC3E}">
        <p14:creationId xmlns:p14="http://schemas.microsoft.com/office/powerpoint/2010/main" val="6221365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cpd@anzasw.n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86B6DB-CD84-448C-9F4F-50FD8D16DEDF}" type="slidenum">
              <a:rPr kumimoji="0" lang="en-NZ" sz="1000" b="0" i="0" u="none" strike="noStrike" kern="1200" cap="none" spc="0" normalizeH="0" baseline="0" noProof="0" smtClean="0">
                <a:ln>
                  <a:noFill/>
                </a:ln>
                <a:solidFill>
                  <a:srgbClr val="FFFFFF"/>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NZ" sz="1000" b="0" i="0" u="none" strike="noStrike" kern="1200" cap="none" spc="0" normalizeH="0" baseline="0" noProof="0" dirty="0">
              <a:ln>
                <a:noFill/>
              </a:ln>
              <a:solidFill>
                <a:srgbClr val="FFFFFF"/>
              </a:solidFill>
              <a:effectLst/>
              <a:uLnTx/>
              <a:uFillTx/>
              <a:latin typeface="Lucida Sans Unicode"/>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335" y="256791"/>
            <a:ext cx="2410691" cy="2410691"/>
          </a:xfrm>
          <a:prstGeom prst="rect">
            <a:avLst/>
          </a:prstGeom>
        </p:spPr>
      </p:pic>
      <p:pic>
        <p:nvPicPr>
          <p:cNvPr id="10" name="Picture 9">
            <a:extLst>
              <a:ext uri="{FF2B5EF4-FFF2-40B4-BE49-F238E27FC236}">
                <a16:creationId xmlns:a16="http://schemas.microsoft.com/office/drawing/2014/main" id="{FC2F2482-8E42-4980-9091-37425FC84D76}"/>
              </a:ext>
            </a:extLst>
          </p:cNvPr>
          <p:cNvPicPr>
            <a:picLocks noChangeAspect="1"/>
          </p:cNvPicPr>
          <p:nvPr/>
        </p:nvPicPr>
        <p:blipFill>
          <a:blip r:embed="rId4"/>
          <a:stretch>
            <a:fillRect/>
          </a:stretch>
        </p:blipFill>
        <p:spPr>
          <a:xfrm>
            <a:off x="3537072" y="763912"/>
            <a:ext cx="6047756" cy="1176630"/>
          </a:xfrm>
          <a:prstGeom prst="rect">
            <a:avLst/>
          </a:prstGeom>
        </p:spPr>
      </p:pic>
      <p:sp>
        <p:nvSpPr>
          <p:cNvPr id="11" name="Rectangle 10">
            <a:extLst>
              <a:ext uri="{FF2B5EF4-FFF2-40B4-BE49-F238E27FC236}">
                <a16:creationId xmlns:a16="http://schemas.microsoft.com/office/drawing/2014/main" id="{34395078-733D-4DB0-9570-F26F33B0F506}"/>
              </a:ext>
            </a:extLst>
          </p:cNvPr>
          <p:cNvSpPr/>
          <p:nvPr/>
        </p:nvSpPr>
        <p:spPr>
          <a:xfrm>
            <a:off x="2589146" y="2005789"/>
            <a:ext cx="8973519" cy="1815882"/>
          </a:xfrm>
          <a:prstGeom prst="rect">
            <a:avLst/>
          </a:prstGeom>
        </p:spPr>
        <p:txBody>
          <a:bodyPr wrap="square">
            <a:spAutoFit/>
          </a:bodyPr>
          <a:lstStyle/>
          <a:p>
            <a:pPr lvl="0" algn="ctr"/>
            <a:r>
              <a:rPr lang="en-NZ" sz="2800" dirty="0">
                <a:solidFill>
                  <a:prstClr val="black"/>
                </a:solidFill>
                <a:latin typeface="Calibri" panose="020F0502020204030204"/>
              </a:rPr>
              <a:t>Anne MacAulay: </a:t>
            </a:r>
          </a:p>
          <a:p>
            <a:pPr lvl="0" algn="ctr"/>
            <a:r>
              <a:rPr lang="en-NZ" sz="2800" dirty="0">
                <a:solidFill>
                  <a:prstClr val="black"/>
                </a:solidFill>
                <a:latin typeface="Calibri" panose="020F0502020204030204"/>
              </a:rPr>
              <a:t>BSc, PG Dip Social Policy, PG Dip Social Services Supervision, Registered Social Worker. Professional Development Coordinator, ANZASW, New Zealand</a:t>
            </a:r>
          </a:p>
        </p:txBody>
      </p:sp>
      <p:sp>
        <p:nvSpPr>
          <p:cNvPr id="12" name="Rectangle 11">
            <a:extLst>
              <a:ext uri="{FF2B5EF4-FFF2-40B4-BE49-F238E27FC236}">
                <a16:creationId xmlns:a16="http://schemas.microsoft.com/office/drawing/2014/main" id="{1B7BA60D-DD09-44E0-95D9-97C669498374}"/>
              </a:ext>
            </a:extLst>
          </p:cNvPr>
          <p:cNvSpPr/>
          <p:nvPr/>
        </p:nvSpPr>
        <p:spPr>
          <a:xfrm>
            <a:off x="1565327" y="4416480"/>
            <a:ext cx="9701939" cy="461665"/>
          </a:xfrm>
          <a:prstGeom prst="rect">
            <a:avLst/>
          </a:prstGeom>
        </p:spPr>
        <p:txBody>
          <a:bodyPr wrap="square">
            <a:spAutoFit/>
          </a:bodyPr>
          <a:lstStyle/>
          <a:p>
            <a:pPr lvl="0"/>
            <a:r>
              <a:rPr lang="en-NZ" sz="2400" dirty="0">
                <a:solidFill>
                  <a:prstClr val="black"/>
                </a:solidFill>
                <a:latin typeface="Calibri" panose="020F0502020204030204"/>
              </a:rPr>
              <a:t>Presentation for </a:t>
            </a:r>
            <a:r>
              <a:rPr lang="en-NZ" sz="2400" dirty="0" err="1">
                <a:solidFill>
                  <a:prstClr val="black"/>
                </a:solidFill>
                <a:latin typeface="Calibri" panose="020F0502020204030204"/>
              </a:rPr>
              <a:t>SWHelper</a:t>
            </a:r>
            <a:r>
              <a:rPr lang="en-NZ" sz="2400" dirty="0">
                <a:solidFill>
                  <a:prstClr val="black"/>
                </a:solidFill>
                <a:latin typeface="Calibri" panose="020F0502020204030204"/>
              </a:rPr>
              <a:t> Global Social Welfare Digital Summit 2019. </a:t>
            </a:r>
          </a:p>
        </p:txBody>
      </p:sp>
    </p:spTree>
    <p:extLst>
      <p:ext uri="{BB962C8B-B14F-4D97-AF65-F5344CB8AC3E}">
        <p14:creationId xmlns:p14="http://schemas.microsoft.com/office/powerpoint/2010/main" val="2942036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A7C140-14F2-4777-BC5D-A79DB82CD316}"/>
              </a:ext>
            </a:extLst>
          </p:cNvPr>
          <p:cNvSpPr>
            <a:spLocks noGrp="1"/>
          </p:cNvSpPr>
          <p:nvPr>
            <p:ph type="sldNum" sz="quarter" idx="12"/>
          </p:nvPr>
        </p:nvSpPr>
        <p:spPr/>
        <p:txBody>
          <a:bodyPr/>
          <a:lstStyle/>
          <a:p>
            <a:fld id="{D886B6DB-CD84-448C-9F4F-50FD8D16DEDF}" type="slidenum">
              <a:rPr lang="en-NZ" smtClean="0"/>
              <a:t>10</a:t>
            </a:fld>
            <a:endParaRPr lang="en-NZ" dirty="0"/>
          </a:p>
        </p:txBody>
      </p:sp>
      <p:sp>
        <p:nvSpPr>
          <p:cNvPr id="3" name="TextBox 2">
            <a:extLst>
              <a:ext uri="{FF2B5EF4-FFF2-40B4-BE49-F238E27FC236}">
                <a16:creationId xmlns:a16="http://schemas.microsoft.com/office/drawing/2014/main" id="{D13D592C-A368-4498-9E83-1CD23B9C1C60}"/>
              </a:ext>
            </a:extLst>
          </p:cNvPr>
          <p:cNvSpPr txBox="1"/>
          <p:nvPr/>
        </p:nvSpPr>
        <p:spPr>
          <a:xfrm>
            <a:off x="933855" y="583660"/>
            <a:ext cx="10136222" cy="461665"/>
          </a:xfrm>
          <a:prstGeom prst="rect">
            <a:avLst/>
          </a:prstGeom>
          <a:noFill/>
        </p:spPr>
        <p:txBody>
          <a:bodyPr wrap="square" rtlCol="0">
            <a:spAutoFit/>
          </a:bodyPr>
          <a:lstStyle/>
          <a:p>
            <a:r>
              <a:rPr lang="en-NZ" sz="2400" dirty="0"/>
              <a:t>What can we do as individual social workers with individual clients?</a:t>
            </a:r>
          </a:p>
        </p:txBody>
      </p:sp>
      <p:sp>
        <p:nvSpPr>
          <p:cNvPr id="4" name="Rectangle 3">
            <a:extLst>
              <a:ext uri="{FF2B5EF4-FFF2-40B4-BE49-F238E27FC236}">
                <a16:creationId xmlns:a16="http://schemas.microsoft.com/office/drawing/2014/main" id="{05B1EE30-DF37-46B0-BC34-2A2DE0412542}"/>
              </a:ext>
            </a:extLst>
          </p:cNvPr>
          <p:cNvSpPr/>
          <p:nvPr/>
        </p:nvSpPr>
        <p:spPr>
          <a:xfrm>
            <a:off x="907092" y="1503562"/>
            <a:ext cx="10622604" cy="923330"/>
          </a:xfrm>
          <a:prstGeom prst="rect">
            <a:avLst/>
          </a:prstGeom>
        </p:spPr>
        <p:txBody>
          <a:bodyPr wrap="square">
            <a:spAutoFit/>
          </a:bodyPr>
          <a:lstStyle/>
          <a:p>
            <a:r>
              <a:rPr lang="en-NZ" dirty="0"/>
              <a:t>Social workers can encourage individuals to link into their communities. This can happen via social media, community centres, social groups, school or pre-school contacts. Linking clients back into their communities </a:t>
            </a:r>
          </a:p>
        </p:txBody>
      </p:sp>
      <p:sp>
        <p:nvSpPr>
          <p:cNvPr id="5" name="TextBox 4">
            <a:extLst>
              <a:ext uri="{FF2B5EF4-FFF2-40B4-BE49-F238E27FC236}">
                <a16:creationId xmlns:a16="http://schemas.microsoft.com/office/drawing/2014/main" id="{A6A0FFE7-C1AF-4EBD-985A-E91E30A66470}"/>
              </a:ext>
            </a:extLst>
          </p:cNvPr>
          <p:cNvSpPr txBox="1"/>
          <p:nvPr/>
        </p:nvSpPr>
        <p:spPr>
          <a:xfrm>
            <a:off x="907092" y="3035030"/>
            <a:ext cx="10162985" cy="646331"/>
          </a:xfrm>
          <a:prstGeom prst="rect">
            <a:avLst/>
          </a:prstGeom>
          <a:noFill/>
        </p:spPr>
        <p:txBody>
          <a:bodyPr wrap="square" rtlCol="0">
            <a:spAutoFit/>
          </a:bodyPr>
          <a:lstStyle/>
          <a:p>
            <a:r>
              <a:rPr lang="en-NZ" dirty="0"/>
              <a:t>We can support our clients: provide them with answers to questions, discussions around their needs, other options or ideas. </a:t>
            </a:r>
          </a:p>
        </p:txBody>
      </p:sp>
      <p:sp>
        <p:nvSpPr>
          <p:cNvPr id="6" name="TextBox 5">
            <a:extLst>
              <a:ext uri="{FF2B5EF4-FFF2-40B4-BE49-F238E27FC236}">
                <a16:creationId xmlns:a16="http://schemas.microsoft.com/office/drawing/2014/main" id="{A0CFD8F9-ABFF-4471-81F4-17A530995B40}"/>
              </a:ext>
            </a:extLst>
          </p:cNvPr>
          <p:cNvSpPr txBox="1"/>
          <p:nvPr/>
        </p:nvSpPr>
        <p:spPr>
          <a:xfrm>
            <a:off x="1021404" y="5362412"/>
            <a:ext cx="9961124" cy="523220"/>
          </a:xfrm>
          <a:prstGeom prst="rect">
            <a:avLst/>
          </a:prstGeom>
          <a:noFill/>
        </p:spPr>
        <p:txBody>
          <a:bodyPr wrap="square" rtlCol="0">
            <a:spAutoFit/>
          </a:bodyPr>
          <a:lstStyle/>
          <a:p>
            <a:pPr algn="ctr"/>
            <a:r>
              <a:rPr lang="en-NZ" sz="2800" dirty="0"/>
              <a:t>Time. </a:t>
            </a:r>
          </a:p>
        </p:txBody>
      </p:sp>
      <p:sp>
        <p:nvSpPr>
          <p:cNvPr id="7" name="TextBox 6">
            <a:extLst>
              <a:ext uri="{FF2B5EF4-FFF2-40B4-BE49-F238E27FC236}">
                <a16:creationId xmlns:a16="http://schemas.microsoft.com/office/drawing/2014/main" id="{4752729C-FD01-4D3C-9CC5-CD335031C123}"/>
              </a:ext>
            </a:extLst>
          </p:cNvPr>
          <p:cNvSpPr txBox="1"/>
          <p:nvPr/>
        </p:nvSpPr>
        <p:spPr>
          <a:xfrm>
            <a:off x="972766" y="4107943"/>
            <a:ext cx="10233498" cy="646331"/>
          </a:xfrm>
          <a:prstGeom prst="rect">
            <a:avLst/>
          </a:prstGeom>
          <a:noFill/>
        </p:spPr>
        <p:txBody>
          <a:bodyPr wrap="square" rtlCol="0">
            <a:spAutoFit/>
          </a:bodyPr>
          <a:lstStyle/>
          <a:p>
            <a:r>
              <a:rPr lang="en-NZ" dirty="0"/>
              <a:t>Use the knowledge, skills and experience we have to make suggestions for better managing their health. </a:t>
            </a:r>
          </a:p>
        </p:txBody>
      </p:sp>
      <p:sp>
        <p:nvSpPr>
          <p:cNvPr id="8" name="TextBox 7">
            <a:extLst>
              <a:ext uri="{FF2B5EF4-FFF2-40B4-BE49-F238E27FC236}">
                <a16:creationId xmlns:a16="http://schemas.microsoft.com/office/drawing/2014/main" id="{48159736-648C-4A97-A0E7-C56F245E5961}"/>
              </a:ext>
            </a:extLst>
          </p:cNvPr>
          <p:cNvSpPr txBox="1"/>
          <p:nvPr/>
        </p:nvSpPr>
        <p:spPr>
          <a:xfrm>
            <a:off x="933855" y="584219"/>
            <a:ext cx="10136222" cy="461665"/>
          </a:xfrm>
          <a:prstGeom prst="rect">
            <a:avLst/>
          </a:prstGeom>
          <a:noFill/>
        </p:spPr>
        <p:txBody>
          <a:bodyPr wrap="square" rtlCol="0">
            <a:spAutoFit/>
          </a:bodyPr>
          <a:lstStyle/>
          <a:p>
            <a:r>
              <a:rPr lang="en-NZ" sz="2400" dirty="0"/>
              <a:t>What can we do as individual social workers with individual clients?</a:t>
            </a:r>
          </a:p>
        </p:txBody>
      </p:sp>
    </p:spTree>
    <p:extLst>
      <p:ext uri="{BB962C8B-B14F-4D97-AF65-F5344CB8AC3E}">
        <p14:creationId xmlns:p14="http://schemas.microsoft.com/office/powerpoint/2010/main" val="362334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A7C140-14F2-4777-BC5D-A79DB82CD316}"/>
              </a:ext>
            </a:extLst>
          </p:cNvPr>
          <p:cNvSpPr>
            <a:spLocks noGrp="1"/>
          </p:cNvSpPr>
          <p:nvPr>
            <p:ph type="sldNum" sz="quarter" idx="12"/>
          </p:nvPr>
        </p:nvSpPr>
        <p:spPr/>
        <p:txBody>
          <a:bodyPr/>
          <a:lstStyle/>
          <a:p>
            <a:fld id="{D886B6DB-CD84-448C-9F4F-50FD8D16DEDF}" type="slidenum">
              <a:rPr lang="en-NZ" smtClean="0"/>
              <a:t>11</a:t>
            </a:fld>
            <a:endParaRPr lang="en-NZ" dirty="0"/>
          </a:p>
        </p:txBody>
      </p:sp>
      <p:sp>
        <p:nvSpPr>
          <p:cNvPr id="3" name="TextBox 2">
            <a:extLst>
              <a:ext uri="{FF2B5EF4-FFF2-40B4-BE49-F238E27FC236}">
                <a16:creationId xmlns:a16="http://schemas.microsoft.com/office/drawing/2014/main" id="{D13D592C-A368-4498-9E83-1CD23B9C1C60}"/>
              </a:ext>
            </a:extLst>
          </p:cNvPr>
          <p:cNvSpPr txBox="1"/>
          <p:nvPr/>
        </p:nvSpPr>
        <p:spPr>
          <a:xfrm>
            <a:off x="933855" y="583660"/>
            <a:ext cx="10136222" cy="461665"/>
          </a:xfrm>
          <a:prstGeom prst="rect">
            <a:avLst/>
          </a:prstGeom>
          <a:noFill/>
        </p:spPr>
        <p:txBody>
          <a:bodyPr wrap="square" rtlCol="0">
            <a:spAutoFit/>
          </a:bodyPr>
          <a:lstStyle/>
          <a:p>
            <a:r>
              <a:rPr lang="en-NZ" sz="2400" dirty="0"/>
              <a:t>What can we do as individual social workers with individual clients?</a:t>
            </a:r>
          </a:p>
        </p:txBody>
      </p:sp>
      <p:sp>
        <p:nvSpPr>
          <p:cNvPr id="4" name="Rectangle 3">
            <a:extLst>
              <a:ext uri="{FF2B5EF4-FFF2-40B4-BE49-F238E27FC236}">
                <a16:creationId xmlns:a16="http://schemas.microsoft.com/office/drawing/2014/main" id="{05B1EE30-DF37-46B0-BC34-2A2DE0412542}"/>
              </a:ext>
            </a:extLst>
          </p:cNvPr>
          <p:cNvSpPr/>
          <p:nvPr/>
        </p:nvSpPr>
        <p:spPr>
          <a:xfrm>
            <a:off x="907092" y="1503562"/>
            <a:ext cx="10622604" cy="400110"/>
          </a:xfrm>
          <a:prstGeom prst="rect">
            <a:avLst/>
          </a:prstGeom>
        </p:spPr>
        <p:txBody>
          <a:bodyPr wrap="square">
            <a:spAutoFit/>
          </a:bodyPr>
          <a:lstStyle/>
          <a:p>
            <a:r>
              <a:rPr lang="en-NZ" sz="2000" dirty="0"/>
              <a:t>We do know that poverty is a primary indicator of poor health outcomes. </a:t>
            </a:r>
          </a:p>
        </p:txBody>
      </p:sp>
      <p:sp>
        <p:nvSpPr>
          <p:cNvPr id="7" name="TextBox 6">
            <a:extLst>
              <a:ext uri="{FF2B5EF4-FFF2-40B4-BE49-F238E27FC236}">
                <a16:creationId xmlns:a16="http://schemas.microsoft.com/office/drawing/2014/main" id="{4752729C-FD01-4D3C-9CC5-CD335031C123}"/>
              </a:ext>
            </a:extLst>
          </p:cNvPr>
          <p:cNvSpPr txBox="1"/>
          <p:nvPr/>
        </p:nvSpPr>
        <p:spPr>
          <a:xfrm>
            <a:off x="979251" y="2330572"/>
            <a:ext cx="10233498" cy="1938992"/>
          </a:xfrm>
          <a:prstGeom prst="rect">
            <a:avLst/>
          </a:prstGeom>
          <a:noFill/>
        </p:spPr>
        <p:txBody>
          <a:bodyPr wrap="square" rtlCol="0">
            <a:spAutoFit/>
          </a:bodyPr>
          <a:lstStyle/>
          <a:p>
            <a:r>
              <a:rPr lang="en-NZ" sz="2000" dirty="0"/>
              <a:t>On an individual level, we can educate clients and their families about the costs of being unwell. </a:t>
            </a:r>
          </a:p>
          <a:p>
            <a:r>
              <a:rPr lang="en-NZ" sz="2000" dirty="0"/>
              <a:t>We can educate about some of the factors contributing to ill-health. </a:t>
            </a:r>
          </a:p>
          <a:p>
            <a:r>
              <a:rPr lang="en-NZ" sz="2000" dirty="0"/>
              <a:t>We can provide information and support around birth control.</a:t>
            </a:r>
          </a:p>
          <a:p>
            <a:r>
              <a:rPr lang="en-NZ" sz="2000" dirty="0"/>
              <a:t>We can promote healthy lifestyles – and work with the client to work out what this looks like for them as an individual. </a:t>
            </a:r>
          </a:p>
        </p:txBody>
      </p:sp>
      <p:sp>
        <p:nvSpPr>
          <p:cNvPr id="8" name="TextBox 7">
            <a:extLst>
              <a:ext uri="{FF2B5EF4-FFF2-40B4-BE49-F238E27FC236}">
                <a16:creationId xmlns:a16="http://schemas.microsoft.com/office/drawing/2014/main" id="{48159736-648C-4A97-A0E7-C56F245E5961}"/>
              </a:ext>
            </a:extLst>
          </p:cNvPr>
          <p:cNvSpPr txBox="1"/>
          <p:nvPr/>
        </p:nvSpPr>
        <p:spPr>
          <a:xfrm>
            <a:off x="933855" y="584219"/>
            <a:ext cx="10136222" cy="461665"/>
          </a:xfrm>
          <a:prstGeom prst="rect">
            <a:avLst/>
          </a:prstGeom>
          <a:noFill/>
        </p:spPr>
        <p:txBody>
          <a:bodyPr wrap="square" rtlCol="0">
            <a:spAutoFit/>
          </a:bodyPr>
          <a:lstStyle/>
          <a:p>
            <a:r>
              <a:rPr lang="en-NZ" sz="2400" dirty="0"/>
              <a:t>What can we do as individual social workers with individual clients?</a:t>
            </a:r>
          </a:p>
        </p:txBody>
      </p:sp>
    </p:spTree>
    <p:extLst>
      <p:ext uri="{BB962C8B-B14F-4D97-AF65-F5344CB8AC3E}">
        <p14:creationId xmlns:p14="http://schemas.microsoft.com/office/powerpoint/2010/main" val="56399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F1365F-A5C3-4151-93F6-286F407BAC86}"/>
              </a:ext>
            </a:extLst>
          </p:cNvPr>
          <p:cNvSpPr>
            <a:spLocks noGrp="1"/>
          </p:cNvSpPr>
          <p:nvPr>
            <p:ph type="sldNum" sz="quarter" idx="12"/>
          </p:nvPr>
        </p:nvSpPr>
        <p:spPr/>
        <p:txBody>
          <a:bodyPr/>
          <a:lstStyle/>
          <a:p>
            <a:fld id="{D886B6DB-CD84-448C-9F4F-50FD8D16DEDF}" type="slidenum">
              <a:rPr lang="en-NZ" smtClean="0"/>
              <a:t>12</a:t>
            </a:fld>
            <a:endParaRPr lang="en-NZ" dirty="0"/>
          </a:p>
        </p:txBody>
      </p:sp>
      <p:sp>
        <p:nvSpPr>
          <p:cNvPr id="3" name="Rectangle 2">
            <a:extLst>
              <a:ext uri="{FF2B5EF4-FFF2-40B4-BE49-F238E27FC236}">
                <a16:creationId xmlns:a16="http://schemas.microsoft.com/office/drawing/2014/main" id="{E1560453-799C-4CCF-BE59-6D2318891FAD}"/>
              </a:ext>
            </a:extLst>
          </p:cNvPr>
          <p:cNvSpPr/>
          <p:nvPr/>
        </p:nvSpPr>
        <p:spPr>
          <a:xfrm>
            <a:off x="1075944" y="1702277"/>
            <a:ext cx="10040112" cy="923330"/>
          </a:xfrm>
          <a:prstGeom prst="rect">
            <a:avLst/>
          </a:prstGeom>
        </p:spPr>
        <p:txBody>
          <a:bodyPr wrap="square">
            <a:spAutoFit/>
          </a:bodyPr>
          <a:lstStyle/>
          <a:p>
            <a:r>
              <a:rPr lang="en-NZ" dirty="0"/>
              <a:t>Social workers need to be brave enough to stand up to systems, processes, managers and policies which ask us to shape our work so that we are only working to encourage our clients to accept what is happening to them. </a:t>
            </a:r>
          </a:p>
        </p:txBody>
      </p:sp>
      <p:sp>
        <p:nvSpPr>
          <p:cNvPr id="4" name="TextBox 3">
            <a:extLst>
              <a:ext uri="{FF2B5EF4-FFF2-40B4-BE49-F238E27FC236}">
                <a16:creationId xmlns:a16="http://schemas.microsoft.com/office/drawing/2014/main" id="{737A66E4-B4CF-45BD-8C1A-F3DD42697F81}"/>
              </a:ext>
            </a:extLst>
          </p:cNvPr>
          <p:cNvSpPr txBox="1"/>
          <p:nvPr/>
        </p:nvSpPr>
        <p:spPr>
          <a:xfrm>
            <a:off x="1186774" y="719847"/>
            <a:ext cx="10342922" cy="830997"/>
          </a:xfrm>
          <a:prstGeom prst="rect">
            <a:avLst/>
          </a:prstGeom>
          <a:noFill/>
        </p:spPr>
        <p:txBody>
          <a:bodyPr wrap="square" rtlCol="0">
            <a:spAutoFit/>
          </a:bodyPr>
          <a:lstStyle/>
          <a:p>
            <a:r>
              <a:rPr lang="en-NZ" sz="2400" dirty="0"/>
              <a:t>What can social workers do collectively to improve the health of our clients?</a:t>
            </a:r>
          </a:p>
        </p:txBody>
      </p:sp>
      <p:sp>
        <p:nvSpPr>
          <p:cNvPr id="6" name="TextBox 5">
            <a:extLst>
              <a:ext uri="{FF2B5EF4-FFF2-40B4-BE49-F238E27FC236}">
                <a16:creationId xmlns:a16="http://schemas.microsoft.com/office/drawing/2014/main" id="{CC984734-8C13-497D-8E5E-D6024690A618}"/>
              </a:ext>
            </a:extLst>
          </p:cNvPr>
          <p:cNvSpPr txBox="1"/>
          <p:nvPr/>
        </p:nvSpPr>
        <p:spPr>
          <a:xfrm>
            <a:off x="1075944" y="2966873"/>
            <a:ext cx="9416374" cy="646331"/>
          </a:xfrm>
          <a:prstGeom prst="rect">
            <a:avLst/>
          </a:prstGeom>
          <a:noFill/>
        </p:spPr>
        <p:txBody>
          <a:bodyPr wrap="square" rtlCol="0">
            <a:spAutoFit/>
          </a:bodyPr>
          <a:lstStyle/>
          <a:p>
            <a:r>
              <a:rPr lang="en-NZ" dirty="0"/>
              <a:t>We should speak up about complexity of negotiating systems, policies, and criteria which limit access to health care and education. </a:t>
            </a:r>
          </a:p>
        </p:txBody>
      </p:sp>
      <p:sp>
        <p:nvSpPr>
          <p:cNvPr id="7" name="TextBox 6">
            <a:extLst>
              <a:ext uri="{FF2B5EF4-FFF2-40B4-BE49-F238E27FC236}">
                <a16:creationId xmlns:a16="http://schemas.microsoft.com/office/drawing/2014/main" id="{5F1BD6F5-7405-46B3-ACF3-EB950B1ABA4D}"/>
              </a:ext>
            </a:extLst>
          </p:cNvPr>
          <p:cNvSpPr txBox="1"/>
          <p:nvPr/>
        </p:nvSpPr>
        <p:spPr>
          <a:xfrm>
            <a:off x="1186774" y="3954470"/>
            <a:ext cx="10040112" cy="923330"/>
          </a:xfrm>
          <a:prstGeom prst="rect">
            <a:avLst/>
          </a:prstGeom>
          <a:noFill/>
        </p:spPr>
        <p:txBody>
          <a:bodyPr wrap="square" rtlCol="0">
            <a:spAutoFit/>
          </a:bodyPr>
          <a:lstStyle/>
          <a:p>
            <a:r>
              <a:rPr lang="en-NZ" dirty="0"/>
              <a:t>We must be aware that the impoverished may experience increased levels of vulnerability as our future becomes more threatened - particularly if resource grabbing and control is perceived as paramount to survival</a:t>
            </a:r>
          </a:p>
        </p:txBody>
      </p:sp>
      <p:sp>
        <p:nvSpPr>
          <p:cNvPr id="8" name="TextBox 7">
            <a:extLst>
              <a:ext uri="{FF2B5EF4-FFF2-40B4-BE49-F238E27FC236}">
                <a16:creationId xmlns:a16="http://schemas.microsoft.com/office/drawing/2014/main" id="{D7770B32-2836-47F0-82C9-D79283B82115}"/>
              </a:ext>
            </a:extLst>
          </p:cNvPr>
          <p:cNvSpPr txBox="1"/>
          <p:nvPr/>
        </p:nvSpPr>
        <p:spPr>
          <a:xfrm>
            <a:off x="1186774" y="5369668"/>
            <a:ext cx="9513651" cy="646331"/>
          </a:xfrm>
          <a:prstGeom prst="rect">
            <a:avLst/>
          </a:prstGeom>
          <a:noFill/>
        </p:spPr>
        <p:txBody>
          <a:bodyPr wrap="square" rtlCol="0">
            <a:spAutoFit/>
          </a:bodyPr>
          <a:lstStyle/>
          <a:p>
            <a:r>
              <a:rPr lang="en-NZ" dirty="0"/>
              <a:t>We should speak up against politics of divisiveness and competition which limit possibilities. . </a:t>
            </a:r>
          </a:p>
        </p:txBody>
      </p:sp>
    </p:spTree>
    <p:extLst>
      <p:ext uri="{BB962C8B-B14F-4D97-AF65-F5344CB8AC3E}">
        <p14:creationId xmlns:p14="http://schemas.microsoft.com/office/powerpoint/2010/main" val="331266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7CD90E-9BB1-4B52-BDAE-DC86E7C32F32}"/>
              </a:ext>
            </a:extLst>
          </p:cNvPr>
          <p:cNvSpPr>
            <a:spLocks noGrp="1"/>
          </p:cNvSpPr>
          <p:nvPr>
            <p:ph type="sldNum" sz="quarter" idx="12"/>
          </p:nvPr>
        </p:nvSpPr>
        <p:spPr/>
        <p:txBody>
          <a:bodyPr/>
          <a:lstStyle/>
          <a:p>
            <a:fld id="{D886B6DB-CD84-448C-9F4F-50FD8D16DEDF}" type="slidenum">
              <a:rPr lang="en-NZ" smtClean="0"/>
              <a:t>13</a:t>
            </a:fld>
            <a:endParaRPr lang="en-NZ" dirty="0"/>
          </a:p>
        </p:txBody>
      </p:sp>
      <p:sp>
        <p:nvSpPr>
          <p:cNvPr id="3" name="TextBox 2">
            <a:extLst>
              <a:ext uri="{FF2B5EF4-FFF2-40B4-BE49-F238E27FC236}">
                <a16:creationId xmlns:a16="http://schemas.microsoft.com/office/drawing/2014/main" id="{328EB69F-F8BD-4AD8-A56C-060142237581}"/>
              </a:ext>
            </a:extLst>
          </p:cNvPr>
          <p:cNvSpPr txBox="1"/>
          <p:nvPr/>
        </p:nvSpPr>
        <p:spPr>
          <a:xfrm>
            <a:off x="1024128" y="749808"/>
            <a:ext cx="10168128" cy="461665"/>
          </a:xfrm>
          <a:prstGeom prst="rect">
            <a:avLst/>
          </a:prstGeom>
          <a:noFill/>
        </p:spPr>
        <p:txBody>
          <a:bodyPr wrap="square" rtlCol="0">
            <a:spAutoFit/>
          </a:bodyPr>
          <a:lstStyle/>
          <a:p>
            <a:pPr algn="ctr"/>
            <a:r>
              <a:rPr lang="en-NZ" sz="2400" dirty="0"/>
              <a:t>Conclusion</a:t>
            </a:r>
          </a:p>
        </p:txBody>
      </p:sp>
      <p:sp>
        <p:nvSpPr>
          <p:cNvPr id="4" name="TextBox 3">
            <a:extLst>
              <a:ext uri="{FF2B5EF4-FFF2-40B4-BE49-F238E27FC236}">
                <a16:creationId xmlns:a16="http://schemas.microsoft.com/office/drawing/2014/main" id="{D64D7B44-E01D-476B-8ADA-15003C8DD3D5}"/>
              </a:ext>
            </a:extLst>
          </p:cNvPr>
          <p:cNvSpPr txBox="1"/>
          <p:nvPr/>
        </p:nvSpPr>
        <p:spPr>
          <a:xfrm>
            <a:off x="1024128" y="1645920"/>
            <a:ext cx="10168128" cy="369332"/>
          </a:xfrm>
          <a:prstGeom prst="rect">
            <a:avLst/>
          </a:prstGeom>
          <a:noFill/>
        </p:spPr>
        <p:txBody>
          <a:bodyPr wrap="square" rtlCol="0">
            <a:spAutoFit/>
          </a:bodyPr>
          <a:lstStyle/>
          <a:p>
            <a:r>
              <a:rPr lang="en-NZ" dirty="0"/>
              <a:t>Social workers have a broader scope of practice than other health workers. </a:t>
            </a:r>
          </a:p>
        </p:txBody>
      </p:sp>
      <p:sp>
        <p:nvSpPr>
          <p:cNvPr id="5" name="TextBox 4">
            <a:extLst>
              <a:ext uri="{FF2B5EF4-FFF2-40B4-BE49-F238E27FC236}">
                <a16:creationId xmlns:a16="http://schemas.microsoft.com/office/drawing/2014/main" id="{71BE225C-1906-4042-B9B3-02C153CA84BA}"/>
              </a:ext>
            </a:extLst>
          </p:cNvPr>
          <p:cNvSpPr txBox="1"/>
          <p:nvPr/>
        </p:nvSpPr>
        <p:spPr>
          <a:xfrm>
            <a:off x="1024128" y="2560320"/>
            <a:ext cx="10168128" cy="646331"/>
          </a:xfrm>
          <a:prstGeom prst="rect">
            <a:avLst/>
          </a:prstGeom>
          <a:noFill/>
        </p:spPr>
        <p:txBody>
          <a:bodyPr wrap="square" rtlCol="0">
            <a:spAutoFit/>
          </a:bodyPr>
          <a:lstStyle/>
          <a:p>
            <a:r>
              <a:rPr lang="en-NZ" dirty="0"/>
              <a:t>We have the skills and wider view to look at innovative solutions to the health issues facing our clients and our society. </a:t>
            </a:r>
          </a:p>
        </p:txBody>
      </p:sp>
      <p:sp>
        <p:nvSpPr>
          <p:cNvPr id="6" name="TextBox 5">
            <a:extLst>
              <a:ext uri="{FF2B5EF4-FFF2-40B4-BE49-F238E27FC236}">
                <a16:creationId xmlns:a16="http://schemas.microsoft.com/office/drawing/2014/main" id="{42569B63-AB6D-4341-9C53-C14A8E4E5E9C}"/>
              </a:ext>
            </a:extLst>
          </p:cNvPr>
          <p:cNvSpPr txBox="1"/>
          <p:nvPr/>
        </p:nvSpPr>
        <p:spPr>
          <a:xfrm>
            <a:off x="1024128" y="3913632"/>
            <a:ext cx="10040112" cy="646331"/>
          </a:xfrm>
          <a:prstGeom prst="rect">
            <a:avLst/>
          </a:prstGeom>
          <a:noFill/>
        </p:spPr>
        <p:txBody>
          <a:bodyPr wrap="square" rtlCol="0">
            <a:spAutoFit/>
          </a:bodyPr>
          <a:lstStyle/>
          <a:p>
            <a:r>
              <a:rPr lang="en-NZ" dirty="0"/>
              <a:t>We need to find ways of measuring our positive outcomes – including those which might not be considered health outcomes in a limited definition of the word. </a:t>
            </a:r>
          </a:p>
        </p:txBody>
      </p:sp>
      <p:sp>
        <p:nvSpPr>
          <p:cNvPr id="7" name="TextBox 6">
            <a:extLst>
              <a:ext uri="{FF2B5EF4-FFF2-40B4-BE49-F238E27FC236}">
                <a16:creationId xmlns:a16="http://schemas.microsoft.com/office/drawing/2014/main" id="{18FE113F-E5D6-4E56-94FB-F4B56109D3FA}"/>
              </a:ext>
            </a:extLst>
          </p:cNvPr>
          <p:cNvSpPr txBox="1"/>
          <p:nvPr/>
        </p:nvSpPr>
        <p:spPr>
          <a:xfrm>
            <a:off x="1024128" y="5212080"/>
            <a:ext cx="10168128" cy="646331"/>
          </a:xfrm>
          <a:prstGeom prst="rect">
            <a:avLst/>
          </a:prstGeom>
          <a:noFill/>
        </p:spPr>
        <p:txBody>
          <a:bodyPr wrap="square" rtlCol="0">
            <a:spAutoFit/>
          </a:bodyPr>
          <a:lstStyle/>
          <a:p>
            <a:r>
              <a:rPr lang="en-NZ" dirty="0"/>
              <a:t>Social workers need to continue to speak up and advocate for those members of our society who struggle to find a voice. </a:t>
            </a:r>
          </a:p>
        </p:txBody>
      </p:sp>
    </p:spTree>
    <p:extLst>
      <p:ext uri="{BB962C8B-B14F-4D97-AF65-F5344CB8AC3E}">
        <p14:creationId xmlns:p14="http://schemas.microsoft.com/office/powerpoint/2010/main" val="100111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CFDC26-2FE2-4471-AA3B-64CE89A72FE3}"/>
              </a:ext>
            </a:extLst>
          </p:cNvPr>
          <p:cNvSpPr>
            <a:spLocks noGrp="1"/>
          </p:cNvSpPr>
          <p:nvPr>
            <p:ph type="sldNum" sz="quarter" idx="12"/>
          </p:nvPr>
        </p:nvSpPr>
        <p:spPr/>
        <p:txBody>
          <a:bodyPr/>
          <a:lstStyle/>
          <a:p>
            <a:fld id="{D886B6DB-CD84-448C-9F4F-50FD8D16DEDF}" type="slidenum">
              <a:rPr lang="en-NZ" smtClean="0"/>
              <a:t>14</a:t>
            </a:fld>
            <a:endParaRPr lang="en-NZ" dirty="0"/>
          </a:p>
        </p:txBody>
      </p:sp>
      <p:sp>
        <p:nvSpPr>
          <p:cNvPr id="3" name="TextBox 2">
            <a:extLst>
              <a:ext uri="{FF2B5EF4-FFF2-40B4-BE49-F238E27FC236}">
                <a16:creationId xmlns:a16="http://schemas.microsoft.com/office/drawing/2014/main" id="{C3BFB1C8-96BE-4CAB-A078-27FD11732C94}"/>
              </a:ext>
            </a:extLst>
          </p:cNvPr>
          <p:cNvSpPr txBox="1"/>
          <p:nvPr/>
        </p:nvSpPr>
        <p:spPr>
          <a:xfrm>
            <a:off x="1755648" y="1152144"/>
            <a:ext cx="8741664" cy="1292662"/>
          </a:xfrm>
          <a:prstGeom prst="rect">
            <a:avLst/>
          </a:prstGeom>
          <a:noFill/>
        </p:spPr>
        <p:txBody>
          <a:bodyPr wrap="square" rtlCol="0">
            <a:spAutoFit/>
          </a:bodyPr>
          <a:lstStyle/>
          <a:p>
            <a:r>
              <a:rPr lang="en-NZ" dirty="0"/>
              <a:t>Thank you very much for listening to me today.</a:t>
            </a:r>
          </a:p>
          <a:p>
            <a:r>
              <a:rPr lang="en-NZ" dirty="0"/>
              <a:t>I am interested in comments and feedback:</a:t>
            </a:r>
          </a:p>
          <a:p>
            <a:endParaRPr lang="en-NZ" dirty="0"/>
          </a:p>
          <a:p>
            <a:r>
              <a:rPr lang="en-NZ" sz="2400" dirty="0"/>
              <a:t>Anne MacAulay: </a:t>
            </a:r>
            <a:r>
              <a:rPr lang="en-NZ" sz="2400" dirty="0">
                <a:hlinkClick r:id="rId2"/>
              </a:rPr>
              <a:t>cpd@anzasw.nz</a:t>
            </a:r>
            <a:r>
              <a:rPr lang="en-NZ" sz="2400" dirty="0"/>
              <a:t> </a:t>
            </a:r>
          </a:p>
        </p:txBody>
      </p:sp>
    </p:spTree>
    <p:extLst>
      <p:ext uri="{BB962C8B-B14F-4D97-AF65-F5344CB8AC3E}">
        <p14:creationId xmlns:p14="http://schemas.microsoft.com/office/powerpoint/2010/main" val="1805190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6BC8FA-C2C1-46AA-9407-50C24EF5C14C}"/>
              </a:ext>
            </a:extLst>
          </p:cNvPr>
          <p:cNvSpPr txBox="1"/>
          <p:nvPr/>
        </p:nvSpPr>
        <p:spPr>
          <a:xfrm>
            <a:off x="1100380" y="1022888"/>
            <a:ext cx="10104895" cy="646331"/>
          </a:xfrm>
          <a:prstGeom prst="rect">
            <a:avLst/>
          </a:prstGeom>
          <a:noFill/>
        </p:spPr>
        <p:txBody>
          <a:bodyPr wrap="square" rtlCol="0">
            <a:spAutoFit/>
          </a:bodyPr>
          <a:lstStyle/>
          <a:p>
            <a:r>
              <a:rPr lang="en-NZ" dirty="0"/>
              <a:t>Aotearoa New Zealand has a government funded health system. Most health care is free or heavily subsidised. </a:t>
            </a:r>
          </a:p>
        </p:txBody>
      </p:sp>
      <p:sp>
        <p:nvSpPr>
          <p:cNvPr id="3" name="TextBox 2">
            <a:extLst>
              <a:ext uri="{FF2B5EF4-FFF2-40B4-BE49-F238E27FC236}">
                <a16:creationId xmlns:a16="http://schemas.microsoft.com/office/drawing/2014/main" id="{899B950E-6427-415F-BB60-C9E4556F89DD}"/>
              </a:ext>
            </a:extLst>
          </p:cNvPr>
          <p:cNvSpPr txBox="1"/>
          <p:nvPr/>
        </p:nvSpPr>
        <p:spPr>
          <a:xfrm>
            <a:off x="1100380" y="2216258"/>
            <a:ext cx="10104895" cy="646331"/>
          </a:xfrm>
          <a:prstGeom prst="rect">
            <a:avLst/>
          </a:prstGeom>
          <a:noFill/>
        </p:spPr>
        <p:txBody>
          <a:bodyPr wrap="square" rtlCol="0">
            <a:spAutoFit/>
          </a:bodyPr>
          <a:lstStyle/>
          <a:p>
            <a:r>
              <a:rPr lang="en-NZ" dirty="0"/>
              <a:t>Health or medical social workers are generally employed to work in hospitals, usually working with inpatients. </a:t>
            </a:r>
          </a:p>
        </p:txBody>
      </p:sp>
      <p:sp>
        <p:nvSpPr>
          <p:cNvPr id="4" name="TextBox 3">
            <a:extLst>
              <a:ext uri="{FF2B5EF4-FFF2-40B4-BE49-F238E27FC236}">
                <a16:creationId xmlns:a16="http://schemas.microsoft.com/office/drawing/2014/main" id="{634C04BA-E9F8-4F58-8EE2-C89FB86858AF}"/>
              </a:ext>
            </a:extLst>
          </p:cNvPr>
          <p:cNvSpPr txBox="1"/>
          <p:nvPr/>
        </p:nvSpPr>
        <p:spPr>
          <a:xfrm>
            <a:off x="1100380" y="3409628"/>
            <a:ext cx="10104895" cy="923330"/>
          </a:xfrm>
          <a:prstGeom prst="rect">
            <a:avLst/>
          </a:prstGeom>
          <a:noFill/>
        </p:spPr>
        <p:txBody>
          <a:bodyPr wrap="square" rtlCol="0">
            <a:spAutoFit/>
          </a:bodyPr>
          <a:lstStyle/>
          <a:p>
            <a:r>
              <a:rPr lang="en-NZ" dirty="0"/>
              <a:t>Health is managed under a medical model. This model assumes that a diagnosis will decide the course of treatment, number of interventions required and the cost of the interventions. </a:t>
            </a:r>
          </a:p>
        </p:txBody>
      </p:sp>
      <p:sp>
        <p:nvSpPr>
          <p:cNvPr id="5" name="TextBox 4">
            <a:extLst>
              <a:ext uri="{FF2B5EF4-FFF2-40B4-BE49-F238E27FC236}">
                <a16:creationId xmlns:a16="http://schemas.microsoft.com/office/drawing/2014/main" id="{AA44FCF1-871D-4EFC-A83A-DCAEC3CC4501}"/>
              </a:ext>
            </a:extLst>
          </p:cNvPr>
          <p:cNvSpPr txBox="1"/>
          <p:nvPr/>
        </p:nvSpPr>
        <p:spPr>
          <a:xfrm>
            <a:off x="1210614" y="5412194"/>
            <a:ext cx="10104895" cy="369332"/>
          </a:xfrm>
          <a:prstGeom prst="rect">
            <a:avLst/>
          </a:prstGeom>
          <a:noFill/>
        </p:spPr>
        <p:txBody>
          <a:bodyPr wrap="square" rtlCol="0">
            <a:spAutoFit/>
          </a:bodyPr>
          <a:lstStyle/>
          <a:p>
            <a:r>
              <a:rPr lang="en-NZ" dirty="0"/>
              <a:t>The need for social work is unrelated to the diagnosis. </a:t>
            </a:r>
          </a:p>
        </p:txBody>
      </p:sp>
      <p:sp>
        <p:nvSpPr>
          <p:cNvPr id="7" name="TextBox 6">
            <a:extLst>
              <a:ext uri="{FF2B5EF4-FFF2-40B4-BE49-F238E27FC236}">
                <a16:creationId xmlns:a16="http://schemas.microsoft.com/office/drawing/2014/main" id="{5943CE13-B8A9-4904-9755-B1183D61C299}"/>
              </a:ext>
            </a:extLst>
          </p:cNvPr>
          <p:cNvSpPr txBox="1"/>
          <p:nvPr/>
        </p:nvSpPr>
        <p:spPr>
          <a:xfrm>
            <a:off x="1210614" y="4687910"/>
            <a:ext cx="9337183" cy="369332"/>
          </a:xfrm>
          <a:prstGeom prst="rect">
            <a:avLst/>
          </a:prstGeom>
          <a:noFill/>
        </p:spPr>
        <p:txBody>
          <a:bodyPr wrap="square" rtlCol="0">
            <a:spAutoFit/>
          </a:bodyPr>
          <a:lstStyle/>
          <a:p>
            <a:r>
              <a:rPr lang="en-NZ" dirty="0"/>
              <a:t>Funding is based on the diagnosis</a:t>
            </a:r>
          </a:p>
        </p:txBody>
      </p:sp>
    </p:spTree>
    <p:extLst>
      <p:ext uri="{BB962C8B-B14F-4D97-AF65-F5344CB8AC3E}">
        <p14:creationId xmlns:p14="http://schemas.microsoft.com/office/powerpoint/2010/main" val="165360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9D2991-237F-465B-9384-D104DBB78129}"/>
              </a:ext>
            </a:extLst>
          </p:cNvPr>
          <p:cNvSpPr>
            <a:spLocks noGrp="1"/>
          </p:cNvSpPr>
          <p:nvPr>
            <p:ph type="sldNum" sz="quarter" idx="12"/>
          </p:nvPr>
        </p:nvSpPr>
        <p:spPr/>
        <p:txBody>
          <a:bodyPr/>
          <a:lstStyle/>
          <a:p>
            <a:fld id="{D886B6DB-CD84-448C-9F4F-50FD8D16DEDF}" type="slidenum">
              <a:rPr lang="en-NZ" smtClean="0"/>
              <a:t>3</a:t>
            </a:fld>
            <a:endParaRPr lang="en-NZ" dirty="0"/>
          </a:p>
        </p:txBody>
      </p:sp>
      <p:sp>
        <p:nvSpPr>
          <p:cNvPr id="3" name="TextBox 2">
            <a:extLst>
              <a:ext uri="{FF2B5EF4-FFF2-40B4-BE49-F238E27FC236}">
                <a16:creationId xmlns:a16="http://schemas.microsoft.com/office/drawing/2014/main" id="{545DAA27-CC4B-4D6E-9FEA-11CEA8BC9F3E}"/>
              </a:ext>
            </a:extLst>
          </p:cNvPr>
          <p:cNvSpPr txBox="1"/>
          <p:nvPr/>
        </p:nvSpPr>
        <p:spPr>
          <a:xfrm>
            <a:off x="1133341" y="651001"/>
            <a:ext cx="10006884" cy="646331"/>
          </a:xfrm>
          <a:prstGeom prst="rect">
            <a:avLst/>
          </a:prstGeom>
          <a:noFill/>
        </p:spPr>
        <p:txBody>
          <a:bodyPr wrap="square" rtlCol="0">
            <a:spAutoFit/>
          </a:bodyPr>
          <a:lstStyle/>
          <a:p>
            <a:r>
              <a:rPr lang="en-NZ" dirty="0"/>
              <a:t>Health delivery is also siloed – separate budgets for each area. Managers must ensure they are meeting budget for their area. </a:t>
            </a:r>
          </a:p>
        </p:txBody>
      </p:sp>
      <p:sp>
        <p:nvSpPr>
          <p:cNvPr id="4" name="TextBox 3">
            <a:extLst>
              <a:ext uri="{FF2B5EF4-FFF2-40B4-BE49-F238E27FC236}">
                <a16:creationId xmlns:a16="http://schemas.microsoft.com/office/drawing/2014/main" id="{6EA42C19-657C-4785-BFC4-CDCAEBD25AF1}"/>
              </a:ext>
            </a:extLst>
          </p:cNvPr>
          <p:cNvSpPr txBox="1"/>
          <p:nvPr/>
        </p:nvSpPr>
        <p:spPr>
          <a:xfrm>
            <a:off x="1133341" y="1640497"/>
            <a:ext cx="10006884" cy="369332"/>
          </a:xfrm>
          <a:prstGeom prst="rect">
            <a:avLst/>
          </a:prstGeom>
          <a:noFill/>
        </p:spPr>
        <p:txBody>
          <a:bodyPr wrap="square" rtlCol="0">
            <a:spAutoFit/>
          </a:bodyPr>
          <a:lstStyle/>
          <a:p>
            <a:r>
              <a:rPr lang="en-NZ" dirty="0"/>
              <a:t>Social work falls into “Allied Health”. </a:t>
            </a:r>
          </a:p>
        </p:txBody>
      </p:sp>
      <p:sp>
        <p:nvSpPr>
          <p:cNvPr id="5" name="TextBox 4">
            <a:extLst>
              <a:ext uri="{FF2B5EF4-FFF2-40B4-BE49-F238E27FC236}">
                <a16:creationId xmlns:a16="http://schemas.microsoft.com/office/drawing/2014/main" id="{9E241E2B-763D-4534-BB90-AA4ADB7F30F3}"/>
              </a:ext>
            </a:extLst>
          </p:cNvPr>
          <p:cNvSpPr txBox="1"/>
          <p:nvPr/>
        </p:nvSpPr>
        <p:spPr>
          <a:xfrm>
            <a:off x="1092557" y="2203169"/>
            <a:ext cx="10006884" cy="923330"/>
          </a:xfrm>
          <a:prstGeom prst="rect">
            <a:avLst/>
          </a:prstGeom>
          <a:noFill/>
        </p:spPr>
        <p:txBody>
          <a:bodyPr wrap="square" rtlCol="0">
            <a:spAutoFit/>
          </a:bodyPr>
          <a:lstStyle/>
          <a:p>
            <a:r>
              <a:rPr lang="en-NZ" dirty="0"/>
              <a:t>But social workers work across multiple sectors within the community. Our work is not limited to health or child protection or elder abuse. We look at the issues presenting holistically. </a:t>
            </a:r>
          </a:p>
        </p:txBody>
      </p:sp>
      <p:sp>
        <p:nvSpPr>
          <p:cNvPr id="6" name="TextBox 5">
            <a:extLst>
              <a:ext uri="{FF2B5EF4-FFF2-40B4-BE49-F238E27FC236}">
                <a16:creationId xmlns:a16="http://schemas.microsoft.com/office/drawing/2014/main" id="{ED963A41-BD43-4D48-8F45-559CE4F33F79}"/>
              </a:ext>
            </a:extLst>
          </p:cNvPr>
          <p:cNvSpPr txBox="1"/>
          <p:nvPr/>
        </p:nvSpPr>
        <p:spPr>
          <a:xfrm>
            <a:off x="1092557" y="3617286"/>
            <a:ext cx="9878353" cy="646331"/>
          </a:xfrm>
          <a:prstGeom prst="rect">
            <a:avLst/>
          </a:prstGeom>
          <a:noFill/>
        </p:spPr>
        <p:txBody>
          <a:bodyPr wrap="square" rtlCol="0">
            <a:spAutoFit/>
          </a:bodyPr>
          <a:lstStyle/>
          <a:p>
            <a:r>
              <a:rPr lang="en-NZ" dirty="0"/>
              <a:t>What are the broader and more fundamental issues faced by this client (and their family) which have contributed to their current situation?</a:t>
            </a:r>
          </a:p>
        </p:txBody>
      </p:sp>
      <p:sp>
        <p:nvSpPr>
          <p:cNvPr id="7" name="TextBox 6">
            <a:extLst>
              <a:ext uri="{FF2B5EF4-FFF2-40B4-BE49-F238E27FC236}">
                <a16:creationId xmlns:a16="http://schemas.microsoft.com/office/drawing/2014/main" id="{5558080F-5615-4B81-9636-0664424EFA35}"/>
              </a:ext>
            </a:extLst>
          </p:cNvPr>
          <p:cNvSpPr txBox="1"/>
          <p:nvPr/>
        </p:nvSpPr>
        <p:spPr>
          <a:xfrm>
            <a:off x="1133341" y="5057122"/>
            <a:ext cx="9878353" cy="646331"/>
          </a:xfrm>
          <a:prstGeom prst="rect">
            <a:avLst/>
          </a:prstGeom>
          <a:noFill/>
        </p:spPr>
        <p:txBody>
          <a:bodyPr wrap="square" rtlCol="0">
            <a:spAutoFit/>
          </a:bodyPr>
          <a:lstStyle/>
          <a:p>
            <a:r>
              <a:rPr lang="en-NZ" dirty="0"/>
              <a:t>It is our willingness and ability to look at other factors which makes us effective in helping individuals, families, and societies develop. </a:t>
            </a:r>
          </a:p>
        </p:txBody>
      </p:sp>
    </p:spTree>
    <p:extLst>
      <p:ext uri="{BB962C8B-B14F-4D97-AF65-F5344CB8AC3E}">
        <p14:creationId xmlns:p14="http://schemas.microsoft.com/office/powerpoint/2010/main" val="40715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AB849F-07AC-4154-A510-B904BA140AF1}"/>
              </a:ext>
            </a:extLst>
          </p:cNvPr>
          <p:cNvSpPr>
            <a:spLocks noGrp="1"/>
          </p:cNvSpPr>
          <p:nvPr>
            <p:ph type="sldNum" sz="quarter" idx="12"/>
          </p:nvPr>
        </p:nvSpPr>
        <p:spPr/>
        <p:txBody>
          <a:bodyPr/>
          <a:lstStyle/>
          <a:p>
            <a:fld id="{D886B6DB-CD84-448C-9F4F-50FD8D16DEDF}" type="slidenum">
              <a:rPr lang="en-NZ" smtClean="0"/>
              <a:t>4</a:t>
            </a:fld>
            <a:endParaRPr lang="en-NZ" dirty="0"/>
          </a:p>
        </p:txBody>
      </p:sp>
      <p:sp>
        <p:nvSpPr>
          <p:cNvPr id="3" name="TextBox 2">
            <a:extLst>
              <a:ext uri="{FF2B5EF4-FFF2-40B4-BE49-F238E27FC236}">
                <a16:creationId xmlns:a16="http://schemas.microsoft.com/office/drawing/2014/main" id="{8283A053-E286-402C-AB3E-69536AD76B74}"/>
              </a:ext>
            </a:extLst>
          </p:cNvPr>
          <p:cNvSpPr txBox="1"/>
          <p:nvPr/>
        </p:nvSpPr>
        <p:spPr>
          <a:xfrm>
            <a:off x="1094704" y="785611"/>
            <a:ext cx="10032642" cy="646331"/>
          </a:xfrm>
          <a:prstGeom prst="rect">
            <a:avLst/>
          </a:prstGeom>
          <a:noFill/>
        </p:spPr>
        <p:txBody>
          <a:bodyPr wrap="square" rtlCol="0">
            <a:spAutoFit/>
          </a:bodyPr>
          <a:lstStyle/>
          <a:p>
            <a:r>
              <a:rPr lang="en-NZ" dirty="0"/>
              <a:t>Good social work provides a client with skills and knowledge to manage their own issues – in the case of health, to manage their own health and wellness.</a:t>
            </a:r>
          </a:p>
        </p:txBody>
      </p:sp>
      <p:sp>
        <p:nvSpPr>
          <p:cNvPr id="5" name="TextBox 4">
            <a:extLst>
              <a:ext uri="{FF2B5EF4-FFF2-40B4-BE49-F238E27FC236}">
                <a16:creationId xmlns:a16="http://schemas.microsoft.com/office/drawing/2014/main" id="{5C8E2345-2E28-492E-8D5A-F1781480C744}"/>
              </a:ext>
            </a:extLst>
          </p:cNvPr>
          <p:cNvSpPr txBox="1"/>
          <p:nvPr/>
        </p:nvSpPr>
        <p:spPr>
          <a:xfrm>
            <a:off x="1094704" y="1640759"/>
            <a:ext cx="10097037" cy="923330"/>
          </a:xfrm>
          <a:prstGeom prst="rect">
            <a:avLst/>
          </a:prstGeom>
          <a:noFill/>
        </p:spPr>
        <p:txBody>
          <a:bodyPr wrap="square" rtlCol="0">
            <a:spAutoFit/>
          </a:bodyPr>
          <a:lstStyle/>
          <a:p>
            <a:r>
              <a:rPr lang="en-NZ" dirty="0"/>
              <a:t>How could Health Social Workers get to the core of social work – empowering clients, allowing them to manage their lives and their health the best way they can – but also meet budget requirements? </a:t>
            </a:r>
          </a:p>
        </p:txBody>
      </p:sp>
      <p:sp>
        <p:nvSpPr>
          <p:cNvPr id="7" name="TextBox 6">
            <a:extLst>
              <a:ext uri="{FF2B5EF4-FFF2-40B4-BE49-F238E27FC236}">
                <a16:creationId xmlns:a16="http://schemas.microsoft.com/office/drawing/2014/main" id="{9446F622-EFD4-4C01-AD05-ACAF5EE61F83}"/>
              </a:ext>
            </a:extLst>
          </p:cNvPr>
          <p:cNvSpPr txBox="1"/>
          <p:nvPr/>
        </p:nvSpPr>
        <p:spPr>
          <a:xfrm>
            <a:off x="1094704" y="2791731"/>
            <a:ext cx="10032642" cy="646331"/>
          </a:xfrm>
          <a:prstGeom prst="rect">
            <a:avLst/>
          </a:prstGeom>
          <a:noFill/>
        </p:spPr>
        <p:txBody>
          <a:bodyPr wrap="square" rtlCol="0">
            <a:spAutoFit/>
          </a:bodyPr>
          <a:lstStyle/>
          <a:p>
            <a:r>
              <a:rPr lang="en-NZ" dirty="0"/>
              <a:t>If social workers connect with people at touch points in their lives, we can provide them with the tools to make profound changes. </a:t>
            </a:r>
          </a:p>
        </p:txBody>
      </p:sp>
      <p:sp>
        <p:nvSpPr>
          <p:cNvPr id="8" name="TextBox 7">
            <a:extLst>
              <a:ext uri="{FF2B5EF4-FFF2-40B4-BE49-F238E27FC236}">
                <a16:creationId xmlns:a16="http://schemas.microsoft.com/office/drawing/2014/main" id="{5919EE32-5F9B-4CDE-B61C-E4BFBD78D049}"/>
              </a:ext>
            </a:extLst>
          </p:cNvPr>
          <p:cNvSpPr txBox="1"/>
          <p:nvPr/>
        </p:nvSpPr>
        <p:spPr>
          <a:xfrm>
            <a:off x="1068946" y="3665704"/>
            <a:ext cx="10084158" cy="923330"/>
          </a:xfrm>
          <a:prstGeom prst="rect">
            <a:avLst/>
          </a:prstGeom>
          <a:noFill/>
        </p:spPr>
        <p:txBody>
          <a:bodyPr wrap="square" rtlCol="0">
            <a:spAutoFit/>
          </a:bodyPr>
          <a:lstStyle/>
          <a:p>
            <a:r>
              <a:rPr lang="en-NZ" dirty="0"/>
              <a:t>BUT!!! How do we measure those changes? </a:t>
            </a:r>
          </a:p>
          <a:p>
            <a:r>
              <a:rPr lang="en-NZ" dirty="0"/>
              <a:t>How do we measure things that don’t happen? </a:t>
            </a:r>
          </a:p>
          <a:p>
            <a:r>
              <a:rPr lang="en-NZ" dirty="0"/>
              <a:t>Or things that happen (or don’t happen) in an area outside Health? </a:t>
            </a:r>
          </a:p>
        </p:txBody>
      </p:sp>
      <p:sp>
        <p:nvSpPr>
          <p:cNvPr id="9" name="TextBox 8">
            <a:extLst>
              <a:ext uri="{FF2B5EF4-FFF2-40B4-BE49-F238E27FC236}">
                <a16:creationId xmlns:a16="http://schemas.microsoft.com/office/drawing/2014/main" id="{EF2B2BB7-423B-4E3C-BA84-FE9FF9C6E1F3}"/>
              </a:ext>
            </a:extLst>
          </p:cNvPr>
          <p:cNvSpPr txBox="1"/>
          <p:nvPr/>
        </p:nvSpPr>
        <p:spPr>
          <a:xfrm>
            <a:off x="1064654" y="4830852"/>
            <a:ext cx="10032642" cy="1200329"/>
          </a:xfrm>
          <a:prstGeom prst="rect">
            <a:avLst/>
          </a:prstGeom>
          <a:noFill/>
        </p:spPr>
        <p:txBody>
          <a:bodyPr wrap="square" rtlCol="0">
            <a:spAutoFit/>
          </a:bodyPr>
          <a:lstStyle/>
          <a:p>
            <a:r>
              <a:rPr lang="en-NZ" dirty="0"/>
              <a:t>I’ve worked in health social work for many years. Over the years I have come to believe that social workers in primary health care or community health care, working with people before they get in to hospital could have far greater positive effects than those working only with inpatients. </a:t>
            </a:r>
          </a:p>
        </p:txBody>
      </p:sp>
    </p:spTree>
    <p:extLst>
      <p:ext uri="{BB962C8B-B14F-4D97-AF65-F5344CB8AC3E}">
        <p14:creationId xmlns:p14="http://schemas.microsoft.com/office/powerpoint/2010/main" val="365171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3E1EDE-119A-4706-AA6E-5FDB497DC0F0}"/>
              </a:ext>
            </a:extLst>
          </p:cNvPr>
          <p:cNvSpPr>
            <a:spLocks noGrp="1"/>
          </p:cNvSpPr>
          <p:nvPr>
            <p:ph type="sldNum" sz="quarter" idx="12"/>
          </p:nvPr>
        </p:nvSpPr>
        <p:spPr/>
        <p:txBody>
          <a:bodyPr/>
          <a:lstStyle/>
          <a:p>
            <a:fld id="{D886B6DB-CD84-448C-9F4F-50FD8D16DEDF}" type="slidenum">
              <a:rPr lang="en-NZ" smtClean="0"/>
              <a:t>5</a:t>
            </a:fld>
            <a:endParaRPr lang="en-NZ" dirty="0"/>
          </a:p>
        </p:txBody>
      </p:sp>
      <p:sp>
        <p:nvSpPr>
          <p:cNvPr id="4" name="TextBox 3">
            <a:extLst>
              <a:ext uri="{FF2B5EF4-FFF2-40B4-BE49-F238E27FC236}">
                <a16:creationId xmlns:a16="http://schemas.microsoft.com/office/drawing/2014/main" id="{5903E248-29E6-42C6-B973-F68D979B589E}"/>
              </a:ext>
            </a:extLst>
          </p:cNvPr>
          <p:cNvSpPr txBox="1"/>
          <p:nvPr/>
        </p:nvSpPr>
        <p:spPr>
          <a:xfrm>
            <a:off x="1133341" y="721217"/>
            <a:ext cx="9968248" cy="1200329"/>
          </a:xfrm>
          <a:prstGeom prst="rect">
            <a:avLst/>
          </a:prstGeom>
          <a:noFill/>
        </p:spPr>
        <p:txBody>
          <a:bodyPr wrap="square" rtlCol="0">
            <a:spAutoFit/>
          </a:bodyPr>
          <a:lstStyle/>
          <a:p>
            <a:r>
              <a:rPr lang="en-NZ" sz="2400" dirty="0"/>
              <a:t>Here’s an example which I think shows the far reaching consequences of good social work intervention, early in the piece. </a:t>
            </a:r>
          </a:p>
        </p:txBody>
      </p:sp>
      <p:sp>
        <p:nvSpPr>
          <p:cNvPr id="3" name="TextBox 2">
            <a:extLst>
              <a:ext uri="{FF2B5EF4-FFF2-40B4-BE49-F238E27FC236}">
                <a16:creationId xmlns:a16="http://schemas.microsoft.com/office/drawing/2014/main" id="{26E2E2F1-C15E-4D8A-A090-D146075BB8F8}"/>
              </a:ext>
            </a:extLst>
          </p:cNvPr>
          <p:cNvSpPr txBox="1"/>
          <p:nvPr/>
        </p:nvSpPr>
        <p:spPr>
          <a:xfrm>
            <a:off x="1133341" y="2871216"/>
            <a:ext cx="9968248" cy="646331"/>
          </a:xfrm>
          <a:prstGeom prst="rect">
            <a:avLst/>
          </a:prstGeom>
          <a:noFill/>
        </p:spPr>
        <p:txBody>
          <a:bodyPr wrap="square" rtlCol="0">
            <a:spAutoFit/>
          </a:bodyPr>
          <a:lstStyle/>
          <a:p>
            <a:r>
              <a:rPr lang="en-NZ" dirty="0"/>
              <a:t>A young mother sees her GP for any reason. During the course of the consult the GP discusses the idea of a referral to the social worker who works within the GP practice. </a:t>
            </a:r>
          </a:p>
        </p:txBody>
      </p:sp>
    </p:spTree>
    <p:extLst>
      <p:ext uri="{BB962C8B-B14F-4D97-AF65-F5344CB8AC3E}">
        <p14:creationId xmlns:p14="http://schemas.microsoft.com/office/powerpoint/2010/main" val="209413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3DC2D6-A7E4-4332-916C-CF5A7E935DDB}"/>
              </a:ext>
            </a:extLst>
          </p:cNvPr>
          <p:cNvSpPr>
            <a:spLocks noGrp="1"/>
          </p:cNvSpPr>
          <p:nvPr>
            <p:ph type="sldNum" sz="quarter" idx="12"/>
          </p:nvPr>
        </p:nvSpPr>
        <p:spPr/>
        <p:txBody>
          <a:bodyPr/>
          <a:lstStyle/>
          <a:p>
            <a:fld id="{D886B6DB-CD84-448C-9F4F-50FD8D16DEDF}" type="slidenum">
              <a:rPr lang="en-NZ" smtClean="0"/>
              <a:t>6</a:t>
            </a:fld>
            <a:endParaRPr lang="en-NZ" dirty="0"/>
          </a:p>
        </p:txBody>
      </p:sp>
      <p:grpSp>
        <p:nvGrpSpPr>
          <p:cNvPr id="11" name="Group 10">
            <a:extLst>
              <a:ext uri="{FF2B5EF4-FFF2-40B4-BE49-F238E27FC236}">
                <a16:creationId xmlns:a16="http://schemas.microsoft.com/office/drawing/2014/main" id="{FD5E8270-1C36-4CFE-A034-0EDBD63991BD}"/>
              </a:ext>
            </a:extLst>
          </p:cNvPr>
          <p:cNvGrpSpPr/>
          <p:nvPr/>
        </p:nvGrpSpPr>
        <p:grpSpPr>
          <a:xfrm>
            <a:off x="640080" y="512064"/>
            <a:ext cx="3182112" cy="1938528"/>
            <a:chOff x="640080" y="512064"/>
            <a:chExt cx="3182112" cy="1938528"/>
          </a:xfrm>
        </p:grpSpPr>
        <p:sp>
          <p:nvSpPr>
            <p:cNvPr id="4" name="Oval 3">
              <a:extLst>
                <a:ext uri="{FF2B5EF4-FFF2-40B4-BE49-F238E27FC236}">
                  <a16:creationId xmlns:a16="http://schemas.microsoft.com/office/drawing/2014/main" id="{BF66DFEE-639C-4F91-B40A-E263DCC9D808}"/>
                </a:ext>
              </a:extLst>
            </p:cNvPr>
            <p:cNvSpPr/>
            <p:nvPr/>
          </p:nvSpPr>
          <p:spPr>
            <a:xfrm>
              <a:off x="640080" y="512064"/>
              <a:ext cx="2962656" cy="19385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a:extLst>
                <a:ext uri="{FF2B5EF4-FFF2-40B4-BE49-F238E27FC236}">
                  <a16:creationId xmlns:a16="http://schemas.microsoft.com/office/drawing/2014/main" id="{D743C930-6977-475D-BAC7-CA64CEB568A0}"/>
                </a:ext>
              </a:extLst>
            </p:cNvPr>
            <p:cNvSpPr txBox="1"/>
            <p:nvPr/>
          </p:nvSpPr>
          <p:spPr>
            <a:xfrm>
              <a:off x="1078992" y="1097280"/>
              <a:ext cx="2743200" cy="923330"/>
            </a:xfrm>
            <a:prstGeom prst="rect">
              <a:avLst/>
            </a:prstGeom>
            <a:noFill/>
          </p:spPr>
          <p:txBody>
            <a:bodyPr wrap="square" rtlCol="0">
              <a:spAutoFit/>
            </a:bodyPr>
            <a:lstStyle/>
            <a:p>
              <a:r>
                <a:rPr lang="en-NZ" dirty="0"/>
                <a:t>Social worker and client develop a relationship</a:t>
              </a:r>
            </a:p>
          </p:txBody>
        </p:sp>
      </p:grpSp>
      <p:grpSp>
        <p:nvGrpSpPr>
          <p:cNvPr id="49" name="Group 48">
            <a:extLst>
              <a:ext uri="{FF2B5EF4-FFF2-40B4-BE49-F238E27FC236}">
                <a16:creationId xmlns:a16="http://schemas.microsoft.com/office/drawing/2014/main" id="{DFF5ADD6-8F16-4248-8D8D-8719B2784229}"/>
              </a:ext>
            </a:extLst>
          </p:cNvPr>
          <p:cNvGrpSpPr/>
          <p:nvPr/>
        </p:nvGrpSpPr>
        <p:grpSpPr>
          <a:xfrm>
            <a:off x="7738872" y="-81518"/>
            <a:ext cx="3813048" cy="2569464"/>
            <a:chOff x="7738872" y="-81518"/>
            <a:chExt cx="3813048" cy="2569464"/>
          </a:xfrm>
        </p:grpSpPr>
        <p:grpSp>
          <p:nvGrpSpPr>
            <p:cNvPr id="14" name="Group 13">
              <a:extLst>
                <a:ext uri="{FF2B5EF4-FFF2-40B4-BE49-F238E27FC236}">
                  <a16:creationId xmlns:a16="http://schemas.microsoft.com/office/drawing/2014/main" id="{AC58C7B5-B8AB-499C-92E8-8C4F3B9E2DE4}"/>
                </a:ext>
              </a:extLst>
            </p:cNvPr>
            <p:cNvGrpSpPr/>
            <p:nvPr/>
          </p:nvGrpSpPr>
          <p:grpSpPr>
            <a:xfrm>
              <a:off x="9095234" y="-81518"/>
              <a:ext cx="2456686" cy="2185416"/>
              <a:chOff x="9095234" y="210312"/>
              <a:chExt cx="2456686" cy="2185416"/>
            </a:xfrm>
          </p:grpSpPr>
          <p:sp>
            <p:nvSpPr>
              <p:cNvPr id="9" name="Oval 8">
                <a:extLst>
                  <a:ext uri="{FF2B5EF4-FFF2-40B4-BE49-F238E27FC236}">
                    <a16:creationId xmlns:a16="http://schemas.microsoft.com/office/drawing/2014/main" id="{5DD3506A-54E2-4661-94DB-7B84B73689C9}"/>
                  </a:ext>
                </a:extLst>
              </p:cNvPr>
              <p:cNvSpPr/>
              <p:nvPr/>
            </p:nvSpPr>
            <p:spPr>
              <a:xfrm>
                <a:off x="9095234" y="210312"/>
                <a:ext cx="2456686" cy="21854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16AE9D03-69AE-4A17-BF98-6896F4C30730}"/>
                  </a:ext>
                </a:extLst>
              </p:cNvPr>
              <p:cNvSpPr txBox="1"/>
              <p:nvPr/>
            </p:nvSpPr>
            <p:spPr>
              <a:xfrm>
                <a:off x="9292466" y="979854"/>
                <a:ext cx="2237230" cy="646331"/>
              </a:xfrm>
              <a:prstGeom prst="rect">
                <a:avLst/>
              </a:prstGeom>
              <a:noFill/>
            </p:spPr>
            <p:txBody>
              <a:bodyPr wrap="square" rtlCol="0">
                <a:spAutoFit/>
              </a:bodyPr>
              <a:lstStyle/>
              <a:p>
                <a:r>
                  <a:rPr lang="en-NZ" dirty="0"/>
                  <a:t>Better control over health issues</a:t>
                </a:r>
              </a:p>
            </p:txBody>
          </p:sp>
        </p:grpSp>
        <p:cxnSp>
          <p:nvCxnSpPr>
            <p:cNvPr id="27" name="Straight Arrow Connector 26">
              <a:extLst>
                <a:ext uri="{FF2B5EF4-FFF2-40B4-BE49-F238E27FC236}">
                  <a16:creationId xmlns:a16="http://schemas.microsoft.com/office/drawing/2014/main" id="{70CC3214-7756-4024-A43E-E0D581E0CEE5}"/>
                </a:ext>
              </a:extLst>
            </p:cNvPr>
            <p:cNvCxnSpPr/>
            <p:nvPr/>
          </p:nvCxnSpPr>
          <p:spPr>
            <a:xfrm flipV="1">
              <a:off x="7738872" y="1736918"/>
              <a:ext cx="1356362" cy="751028"/>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EDC2F7F9-47FE-4E71-B65B-8D096D3C5658}"/>
              </a:ext>
            </a:extLst>
          </p:cNvPr>
          <p:cNvGrpSpPr/>
          <p:nvPr/>
        </p:nvGrpSpPr>
        <p:grpSpPr>
          <a:xfrm>
            <a:off x="4572000" y="155448"/>
            <a:ext cx="4523234" cy="1317415"/>
            <a:chOff x="4572000" y="155448"/>
            <a:chExt cx="4523234" cy="1317415"/>
          </a:xfrm>
        </p:grpSpPr>
        <p:grpSp>
          <p:nvGrpSpPr>
            <p:cNvPr id="23" name="Group 22">
              <a:extLst>
                <a:ext uri="{FF2B5EF4-FFF2-40B4-BE49-F238E27FC236}">
                  <a16:creationId xmlns:a16="http://schemas.microsoft.com/office/drawing/2014/main" id="{9BC87D07-C0CB-4747-A7FF-5C034222C78A}"/>
                </a:ext>
              </a:extLst>
            </p:cNvPr>
            <p:cNvGrpSpPr/>
            <p:nvPr/>
          </p:nvGrpSpPr>
          <p:grpSpPr>
            <a:xfrm>
              <a:off x="4572000" y="155448"/>
              <a:ext cx="3166872" cy="1317415"/>
              <a:chOff x="4572000" y="210312"/>
              <a:chExt cx="3166872" cy="1317415"/>
            </a:xfrm>
            <a:noFill/>
          </p:grpSpPr>
          <p:sp>
            <p:nvSpPr>
              <p:cNvPr id="21" name="Oval 20">
                <a:extLst>
                  <a:ext uri="{FF2B5EF4-FFF2-40B4-BE49-F238E27FC236}">
                    <a16:creationId xmlns:a16="http://schemas.microsoft.com/office/drawing/2014/main" id="{3CEC8BC3-FEEA-4701-A6FB-251656E74BD7}"/>
                  </a:ext>
                </a:extLst>
              </p:cNvPr>
              <p:cNvSpPr/>
              <p:nvPr/>
            </p:nvSpPr>
            <p:spPr>
              <a:xfrm>
                <a:off x="4572000" y="210312"/>
                <a:ext cx="3166872" cy="1317415"/>
              </a:xfrm>
              <a:prstGeom prst="ellipse">
                <a:avLst/>
              </a:prstGeom>
              <a:gradFill>
                <a:gsLst>
                  <a:gs pos="0">
                    <a:schemeClr val="accent3">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2" name="TextBox 21">
                <a:extLst>
                  <a:ext uri="{FF2B5EF4-FFF2-40B4-BE49-F238E27FC236}">
                    <a16:creationId xmlns:a16="http://schemas.microsoft.com/office/drawing/2014/main" id="{15A4EE8E-E428-40AE-AA7E-50BFA416AEFA}"/>
                  </a:ext>
                </a:extLst>
              </p:cNvPr>
              <p:cNvSpPr txBox="1"/>
              <p:nvPr/>
            </p:nvSpPr>
            <p:spPr>
              <a:xfrm>
                <a:off x="5004818" y="382721"/>
                <a:ext cx="2734054" cy="923330"/>
              </a:xfrm>
              <a:prstGeom prst="rect">
                <a:avLst/>
              </a:prstGeom>
              <a:grpFill/>
            </p:spPr>
            <p:txBody>
              <a:bodyPr wrap="square" rtlCol="0">
                <a:spAutoFit/>
              </a:bodyPr>
              <a:lstStyle/>
              <a:p>
                <a:r>
                  <a:rPr lang="en-NZ" dirty="0"/>
                  <a:t>Doesn’t need to present to inpatient health services</a:t>
                </a:r>
              </a:p>
            </p:txBody>
          </p:sp>
        </p:grpSp>
        <p:cxnSp>
          <p:nvCxnSpPr>
            <p:cNvPr id="30" name="Straight Arrow Connector 29">
              <a:extLst>
                <a:ext uri="{FF2B5EF4-FFF2-40B4-BE49-F238E27FC236}">
                  <a16:creationId xmlns:a16="http://schemas.microsoft.com/office/drawing/2014/main" id="{4284DA30-EFBA-438F-8B0E-820C2F8B03EC}"/>
                </a:ext>
              </a:extLst>
            </p:cNvPr>
            <p:cNvCxnSpPr>
              <a:endCxn id="22" idx="3"/>
            </p:cNvCxnSpPr>
            <p:nvPr/>
          </p:nvCxnSpPr>
          <p:spPr>
            <a:xfrm flipH="1" flipV="1">
              <a:off x="7738872" y="789522"/>
              <a:ext cx="1356362" cy="135468"/>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DCAFE253-D620-4DB1-A6ED-143A0BEB9587}"/>
              </a:ext>
            </a:extLst>
          </p:cNvPr>
          <p:cNvGrpSpPr/>
          <p:nvPr/>
        </p:nvGrpSpPr>
        <p:grpSpPr>
          <a:xfrm>
            <a:off x="10021824" y="2317389"/>
            <a:ext cx="1995552" cy="1894429"/>
            <a:chOff x="10021824" y="2317389"/>
            <a:chExt cx="1995552" cy="1894429"/>
          </a:xfrm>
        </p:grpSpPr>
        <p:grpSp>
          <p:nvGrpSpPr>
            <p:cNvPr id="17" name="Group 16">
              <a:extLst>
                <a:ext uri="{FF2B5EF4-FFF2-40B4-BE49-F238E27FC236}">
                  <a16:creationId xmlns:a16="http://schemas.microsoft.com/office/drawing/2014/main" id="{FF16C3EB-B0CB-4E27-81A7-2CD1EBD3248D}"/>
                </a:ext>
              </a:extLst>
            </p:cNvPr>
            <p:cNvGrpSpPr/>
            <p:nvPr/>
          </p:nvGrpSpPr>
          <p:grpSpPr>
            <a:xfrm>
              <a:off x="10021824" y="3200400"/>
              <a:ext cx="1995552" cy="1011418"/>
              <a:chOff x="10021824" y="3200400"/>
              <a:chExt cx="1995552" cy="1011418"/>
            </a:xfrm>
          </p:grpSpPr>
          <p:sp>
            <p:nvSpPr>
              <p:cNvPr id="15" name="Oval 14">
                <a:extLst>
                  <a:ext uri="{FF2B5EF4-FFF2-40B4-BE49-F238E27FC236}">
                    <a16:creationId xmlns:a16="http://schemas.microsoft.com/office/drawing/2014/main" id="{9377551F-57A2-4BE3-AC3E-1CC8EF43F852}"/>
                  </a:ext>
                </a:extLst>
              </p:cNvPr>
              <p:cNvSpPr/>
              <p:nvPr/>
            </p:nvSpPr>
            <p:spPr>
              <a:xfrm>
                <a:off x="10021824" y="3200400"/>
                <a:ext cx="1995552" cy="10114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TextBox 15">
                <a:extLst>
                  <a:ext uri="{FF2B5EF4-FFF2-40B4-BE49-F238E27FC236}">
                    <a16:creationId xmlns:a16="http://schemas.microsoft.com/office/drawing/2014/main" id="{8F506B27-29BA-454E-BE2A-355D63619142}"/>
                  </a:ext>
                </a:extLst>
              </p:cNvPr>
              <p:cNvSpPr txBox="1"/>
              <p:nvPr/>
            </p:nvSpPr>
            <p:spPr>
              <a:xfrm>
                <a:off x="10417177" y="3431905"/>
                <a:ext cx="1399031" cy="646331"/>
              </a:xfrm>
              <a:prstGeom prst="rect">
                <a:avLst/>
              </a:prstGeom>
              <a:noFill/>
            </p:spPr>
            <p:txBody>
              <a:bodyPr wrap="square" rtlCol="0">
                <a:spAutoFit/>
              </a:bodyPr>
              <a:lstStyle/>
              <a:p>
                <a:r>
                  <a:rPr lang="en-NZ" dirty="0"/>
                  <a:t>Presents earlier</a:t>
                </a:r>
              </a:p>
            </p:txBody>
          </p:sp>
        </p:grpSp>
        <p:cxnSp>
          <p:nvCxnSpPr>
            <p:cNvPr id="32" name="Straight Arrow Connector 31">
              <a:extLst>
                <a:ext uri="{FF2B5EF4-FFF2-40B4-BE49-F238E27FC236}">
                  <a16:creationId xmlns:a16="http://schemas.microsoft.com/office/drawing/2014/main" id="{6D29755F-A529-4F0B-9548-2098AF895641}"/>
                </a:ext>
              </a:extLst>
            </p:cNvPr>
            <p:cNvCxnSpPr/>
            <p:nvPr/>
          </p:nvCxnSpPr>
          <p:spPr>
            <a:xfrm>
              <a:off x="10830830" y="2317389"/>
              <a:ext cx="175098" cy="804672"/>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002812A4-4D40-41C5-B064-1C1E45D339C8}"/>
              </a:ext>
            </a:extLst>
          </p:cNvPr>
          <p:cNvGrpSpPr/>
          <p:nvPr/>
        </p:nvGrpSpPr>
        <p:grpSpPr>
          <a:xfrm>
            <a:off x="8594281" y="4211818"/>
            <a:ext cx="3458592" cy="2435870"/>
            <a:chOff x="8594281" y="4211818"/>
            <a:chExt cx="3458592" cy="2435870"/>
          </a:xfrm>
        </p:grpSpPr>
        <p:grpSp>
          <p:nvGrpSpPr>
            <p:cNvPr id="20" name="Group 19">
              <a:extLst>
                <a:ext uri="{FF2B5EF4-FFF2-40B4-BE49-F238E27FC236}">
                  <a16:creationId xmlns:a16="http://schemas.microsoft.com/office/drawing/2014/main" id="{5124FC04-F864-46AB-80E3-63B6039C5547}"/>
                </a:ext>
              </a:extLst>
            </p:cNvPr>
            <p:cNvGrpSpPr/>
            <p:nvPr/>
          </p:nvGrpSpPr>
          <p:grpSpPr>
            <a:xfrm>
              <a:off x="8594281" y="5266944"/>
              <a:ext cx="3458592" cy="1380744"/>
              <a:chOff x="8558784" y="5266944"/>
              <a:chExt cx="3458592" cy="1380744"/>
            </a:xfrm>
            <a:gradFill>
              <a:gsLst>
                <a:gs pos="0">
                  <a:schemeClr val="accent3">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18" name="Oval 17">
                <a:extLst>
                  <a:ext uri="{FF2B5EF4-FFF2-40B4-BE49-F238E27FC236}">
                    <a16:creationId xmlns:a16="http://schemas.microsoft.com/office/drawing/2014/main" id="{43BB4578-93F2-405E-82FE-4850E21B707B}"/>
                  </a:ext>
                </a:extLst>
              </p:cNvPr>
              <p:cNvSpPr/>
              <p:nvPr/>
            </p:nvSpPr>
            <p:spPr>
              <a:xfrm>
                <a:off x="8558784" y="5266944"/>
                <a:ext cx="3458592" cy="13807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9" name="TextBox 18">
                <a:extLst>
                  <a:ext uri="{FF2B5EF4-FFF2-40B4-BE49-F238E27FC236}">
                    <a16:creationId xmlns:a16="http://schemas.microsoft.com/office/drawing/2014/main" id="{EA867766-8347-4700-A933-257578DF545F}"/>
                  </a:ext>
                </a:extLst>
              </p:cNvPr>
              <p:cNvSpPr txBox="1"/>
              <p:nvPr/>
            </p:nvSpPr>
            <p:spPr>
              <a:xfrm>
                <a:off x="9070849" y="5662218"/>
                <a:ext cx="2505456" cy="646331"/>
              </a:xfrm>
              <a:prstGeom prst="rect">
                <a:avLst/>
              </a:prstGeom>
              <a:grpFill/>
            </p:spPr>
            <p:txBody>
              <a:bodyPr wrap="square" rtlCol="0">
                <a:spAutoFit/>
              </a:bodyPr>
              <a:lstStyle/>
              <a:p>
                <a:r>
                  <a:rPr lang="en-NZ" dirty="0"/>
                  <a:t>Less severe / shorter admission</a:t>
                </a:r>
              </a:p>
            </p:txBody>
          </p:sp>
        </p:grpSp>
        <p:cxnSp>
          <p:nvCxnSpPr>
            <p:cNvPr id="34" name="Straight Arrow Connector 33">
              <a:extLst>
                <a:ext uri="{FF2B5EF4-FFF2-40B4-BE49-F238E27FC236}">
                  <a16:creationId xmlns:a16="http://schemas.microsoft.com/office/drawing/2014/main" id="{3B1EDCDF-32F0-402D-A271-3CFA88242A89}"/>
                </a:ext>
              </a:extLst>
            </p:cNvPr>
            <p:cNvCxnSpPr>
              <a:stCxn id="15" idx="4"/>
            </p:cNvCxnSpPr>
            <p:nvPr/>
          </p:nvCxnSpPr>
          <p:spPr>
            <a:xfrm flipH="1">
              <a:off x="10642060" y="4211818"/>
              <a:ext cx="377540" cy="1055126"/>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733A829A-6924-40BD-A5BA-B41615B95A00}"/>
              </a:ext>
            </a:extLst>
          </p:cNvPr>
          <p:cNvGrpSpPr/>
          <p:nvPr/>
        </p:nvGrpSpPr>
        <p:grpSpPr>
          <a:xfrm>
            <a:off x="1263818" y="3966353"/>
            <a:ext cx="4222420" cy="2287665"/>
            <a:chOff x="1263818" y="3966353"/>
            <a:chExt cx="4222420" cy="2287665"/>
          </a:xfrm>
        </p:grpSpPr>
        <p:grpSp>
          <p:nvGrpSpPr>
            <p:cNvPr id="37" name="Group 36">
              <a:extLst>
                <a:ext uri="{FF2B5EF4-FFF2-40B4-BE49-F238E27FC236}">
                  <a16:creationId xmlns:a16="http://schemas.microsoft.com/office/drawing/2014/main" id="{ABCFE37A-7E34-4739-87F5-0A69476FD42D}"/>
                </a:ext>
              </a:extLst>
            </p:cNvPr>
            <p:cNvGrpSpPr/>
            <p:nvPr/>
          </p:nvGrpSpPr>
          <p:grpSpPr>
            <a:xfrm>
              <a:off x="1263818" y="4455789"/>
              <a:ext cx="4222420" cy="1798229"/>
              <a:chOff x="1587799" y="4222325"/>
              <a:chExt cx="4222420" cy="1798229"/>
            </a:xfrm>
          </p:grpSpPr>
          <p:sp>
            <p:nvSpPr>
              <p:cNvPr id="35" name="Oval 34">
                <a:extLst>
                  <a:ext uri="{FF2B5EF4-FFF2-40B4-BE49-F238E27FC236}">
                    <a16:creationId xmlns:a16="http://schemas.microsoft.com/office/drawing/2014/main" id="{51BF0C7C-5CF9-4D8F-96CE-FD4B0B715035}"/>
                  </a:ext>
                </a:extLst>
              </p:cNvPr>
              <p:cNvSpPr/>
              <p:nvPr/>
            </p:nvSpPr>
            <p:spPr>
              <a:xfrm>
                <a:off x="1587799" y="4222325"/>
                <a:ext cx="4222420" cy="17982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TextBox 35">
                <a:extLst>
                  <a:ext uri="{FF2B5EF4-FFF2-40B4-BE49-F238E27FC236}">
                    <a16:creationId xmlns:a16="http://schemas.microsoft.com/office/drawing/2014/main" id="{F76E336F-64A1-4651-A7EF-6784AB96D008}"/>
                  </a:ext>
                </a:extLst>
              </p:cNvPr>
              <p:cNvSpPr txBox="1"/>
              <p:nvPr/>
            </p:nvSpPr>
            <p:spPr>
              <a:xfrm>
                <a:off x="1817677" y="4827139"/>
                <a:ext cx="3980623" cy="707886"/>
              </a:xfrm>
              <a:prstGeom prst="rect">
                <a:avLst/>
              </a:prstGeom>
              <a:noFill/>
            </p:spPr>
            <p:txBody>
              <a:bodyPr wrap="square" rtlCol="0">
                <a:spAutoFit/>
              </a:bodyPr>
              <a:lstStyle/>
              <a:p>
                <a:r>
                  <a:rPr lang="en-NZ" sz="2000" dirty="0"/>
                  <a:t>Client now has support, someone to answer questions. </a:t>
                </a:r>
              </a:p>
            </p:txBody>
          </p:sp>
        </p:grpSp>
        <p:cxnSp>
          <p:nvCxnSpPr>
            <p:cNvPr id="42" name="Straight Arrow Connector 41">
              <a:extLst>
                <a:ext uri="{FF2B5EF4-FFF2-40B4-BE49-F238E27FC236}">
                  <a16:creationId xmlns:a16="http://schemas.microsoft.com/office/drawing/2014/main" id="{319F78D3-C11E-4AE7-8332-9C88DC076807}"/>
                </a:ext>
              </a:extLst>
            </p:cNvPr>
            <p:cNvCxnSpPr>
              <a:cxnSpLocks/>
            </p:cNvCxnSpPr>
            <p:nvPr/>
          </p:nvCxnSpPr>
          <p:spPr>
            <a:xfrm flipH="1">
              <a:off x="4367720" y="3966353"/>
              <a:ext cx="398833" cy="528868"/>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4156A3BB-0B03-4C8F-AEBD-139F69837FA1}"/>
              </a:ext>
            </a:extLst>
          </p:cNvPr>
          <p:cNvGrpSpPr/>
          <p:nvPr/>
        </p:nvGrpSpPr>
        <p:grpSpPr>
          <a:xfrm>
            <a:off x="3168865" y="2166701"/>
            <a:ext cx="4722407" cy="2197517"/>
            <a:chOff x="3168865" y="2166701"/>
            <a:chExt cx="4722407" cy="2197517"/>
          </a:xfrm>
        </p:grpSpPr>
        <p:cxnSp>
          <p:nvCxnSpPr>
            <p:cNvPr id="25" name="Straight Arrow Connector 24">
              <a:extLst>
                <a:ext uri="{FF2B5EF4-FFF2-40B4-BE49-F238E27FC236}">
                  <a16:creationId xmlns:a16="http://schemas.microsoft.com/office/drawing/2014/main" id="{2A896B23-9E39-446F-A59B-68168E6DA438}"/>
                </a:ext>
              </a:extLst>
            </p:cNvPr>
            <p:cNvCxnSpPr>
              <a:cxnSpLocks/>
              <a:stCxn id="4" idx="5"/>
            </p:cNvCxnSpPr>
            <p:nvPr/>
          </p:nvCxnSpPr>
          <p:spPr>
            <a:xfrm>
              <a:off x="3168865" y="2166701"/>
              <a:ext cx="982511" cy="478141"/>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5545ACBB-A86D-4375-B68B-36E6CD1E6914}"/>
                </a:ext>
              </a:extLst>
            </p:cNvPr>
            <p:cNvGrpSpPr/>
            <p:nvPr/>
          </p:nvGrpSpPr>
          <p:grpSpPr>
            <a:xfrm>
              <a:off x="4194048" y="2178802"/>
              <a:ext cx="3697224" cy="2185416"/>
              <a:chOff x="4312920" y="2148840"/>
              <a:chExt cx="3697224" cy="2185416"/>
            </a:xfrm>
          </p:grpSpPr>
          <p:sp>
            <p:nvSpPr>
              <p:cNvPr id="45" name="Oval 44">
                <a:extLst>
                  <a:ext uri="{FF2B5EF4-FFF2-40B4-BE49-F238E27FC236}">
                    <a16:creationId xmlns:a16="http://schemas.microsoft.com/office/drawing/2014/main" id="{B0F5882F-59B3-4D30-B2B0-113926B37869}"/>
                  </a:ext>
                </a:extLst>
              </p:cNvPr>
              <p:cNvSpPr/>
              <p:nvPr/>
            </p:nvSpPr>
            <p:spPr>
              <a:xfrm>
                <a:off x="4312920" y="2148840"/>
                <a:ext cx="3697224" cy="21854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6" name="TextBox 45">
                <a:extLst>
                  <a:ext uri="{FF2B5EF4-FFF2-40B4-BE49-F238E27FC236}">
                    <a16:creationId xmlns:a16="http://schemas.microsoft.com/office/drawing/2014/main" id="{6C955635-255B-4ABE-B040-E073DE1A88EE}"/>
                  </a:ext>
                </a:extLst>
              </p:cNvPr>
              <p:cNvSpPr txBox="1"/>
              <p:nvPr/>
            </p:nvSpPr>
            <p:spPr>
              <a:xfrm>
                <a:off x="4843272" y="2767280"/>
                <a:ext cx="3166872" cy="1015663"/>
              </a:xfrm>
              <a:prstGeom prst="rect">
                <a:avLst/>
              </a:prstGeom>
              <a:noFill/>
            </p:spPr>
            <p:txBody>
              <a:bodyPr wrap="square" rtlCol="0">
                <a:spAutoFit/>
              </a:bodyPr>
              <a:lstStyle/>
              <a:p>
                <a:r>
                  <a:rPr lang="en-NZ" sz="2000" dirty="0"/>
                  <a:t>Client has increased knowledge – “health literacy”</a:t>
                </a:r>
              </a:p>
            </p:txBody>
          </p:sp>
        </p:grpSp>
      </p:grpSp>
    </p:spTree>
    <p:extLst>
      <p:ext uri="{BB962C8B-B14F-4D97-AF65-F5344CB8AC3E}">
        <p14:creationId xmlns:p14="http://schemas.microsoft.com/office/powerpoint/2010/main" val="249626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0D01D7-3822-49B5-A311-4A08EF9C64D2}"/>
              </a:ext>
            </a:extLst>
          </p:cNvPr>
          <p:cNvSpPr>
            <a:spLocks noGrp="1"/>
          </p:cNvSpPr>
          <p:nvPr>
            <p:ph type="sldNum" sz="quarter" idx="12"/>
          </p:nvPr>
        </p:nvSpPr>
        <p:spPr/>
        <p:txBody>
          <a:bodyPr/>
          <a:lstStyle/>
          <a:p>
            <a:fld id="{D886B6DB-CD84-448C-9F4F-50FD8D16DEDF}" type="slidenum">
              <a:rPr lang="en-NZ" smtClean="0"/>
              <a:t>7</a:t>
            </a:fld>
            <a:endParaRPr lang="en-NZ" dirty="0"/>
          </a:p>
        </p:txBody>
      </p:sp>
      <p:grpSp>
        <p:nvGrpSpPr>
          <p:cNvPr id="3" name="Group 2">
            <a:extLst>
              <a:ext uri="{FF2B5EF4-FFF2-40B4-BE49-F238E27FC236}">
                <a16:creationId xmlns:a16="http://schemas.microsoft.com/office/drawing/2014/main" id="{D373C2CC-C882-4D77-8FA0-AA2A1157E9DA}"/>
              </a:ext>
            </a:extLst>
          </p:cNvPr>
          <p:cNvGrpSpPr/>
          <p:nvPr/>
        </p:nvGrpSpPr>
        <p:grpSpPr>
          <a:xfrm>
            <a:off x="4225217" y="227712"/>
            <a:ext cx="3697224" cy="2185416"/>
            <a:chOff x="4312920" y="2148840"/>
            <a:chExt cx="3697224" cy="2185416"/>
          </a:xfrm>
        </p:grpSpPr>
        <p:sp>
          <p:nvSpPr>
            <p:cNvPr id="4" name="Oval 3">
              <a:extLst>
                <a:ext uri="{FF2B5EF4-FFF2-40B4-BE49-F238E27FC236}">
                  <a16:creationId xmlns:a16="http://schemas.microsoft.com/office/drawing/2014/main" id="{5A5A557E-82C5-4CBB-8F66-18A3B3065B76}"/>
                </a:ext>
              </a:extLst>
            </p:cNvPr>
            <p:cNvSpPr/>
            <p:nvPr/>
          </p:nvSpPr>
          <p:spPr>
            <a:xfrm>
              <a:off x="4312920" y="2148840"/>
              <a:ext cx="3697224" cy="21854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a:extLst>
                <a:ext uri="{FF2B5EF4-FFF2-40B4-BE49-F238E27FC236}">
                  <a16:creationId xmlns:a16="http://schemas.microsoft.com/office/drawing/2014/main" id="{E735174F-FB34-4C9F-BDA5-1A5EAA2CA520}"/>
                </a:ext>
              </a:extLst>
            </p:cNvPr>
            <p:cNvSpPr txBox="1"/>
            <p:nvPr/>
          </p:nvSpPr>
          <p:spPr>
            <a:xfrm>
              <a:off x="4843272" y="2767280"/>
              <a:ext cx="3166872" cy="1015663"/>
            </a:xfrm>
            <a:prstGeom prst="rect">
              <a:avLst/>
            </a:prstGeom>
            <a:noFill/>
          </p:spPr>
          <p:txBody>
            <a:bodyPr wrap="square" rtlCol="0">
              <a:spAutoFit/>
            </a:bodyPr>
            <a:lstStyle/>
            <a:p>
              <a:r>
                <a:rPr lang="en-NZ" sz="2000" dirty="0"/>
                <a:t>Client has increased knowledge – “health literacy”</a:t>
              </a:r>
            </a:p>
          </p:txBody>
        </p:sp>
      </p:grpSp>
      <p:grpSp>
        <p:nvGrpSpPr>
          <p:cNvPr id="9" name="Group 8">
            <a:extLst>
              <a:ext uri="{FF2B5EF4-FFF2-40B4-BE49-F238E27FC236}">
                <a16:creationId xmlns:a16="http://schemas.microsoft.com/office/drawing/2014/main" id="{5F6B1D6A-4FDE-4CFC-A93B-EFAE422FA16D}"/>
              </a:ext>
            </a:extLst>
          </p:cNvPr>
          <p:cNvGrpSpPr/>
          <p:nvPr/>
        </p:nvGrpSpPr>
        <p:grpSpPr>
          <a:xfrm>
            <a:off x="953311" y="3151762"/>
            <a:ext cx="2782110" cy="1517515"/>
            <a:chOff x="953311" y="3151762"/>
            <a:chExt cx="2782110" cy="1517515"/>
          </a:xfrm>
        </p:grpSpPr>
        <p:sp>
          <p:nvSpPr>
            <p:cNvPr id="7" name="Oval 6">
              <a:extLst>
                <a:ext uri="{FF2B5EF4-FFF2-40B4-BE49-F238E27FC236}">
                  <a16:creationId xmlns:a16="http://schemas.microsoft.com/office/drawing/2014/main" id="{17CEA68E-B7C3-4AFF-A6A4-9370F3792083}"/>
                </a:ext>
              </a:extLst>
            </p:cNvPr>
            <p:cNvSpPr/>
            <p:nvPr/>
          </p:nvSpPr>
          <p:spPr>
            <a:xfrm>
              <a:off x="953311" y="3151762"/>
              <a:ext cx="2782110" cy="151751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DDE64F9A-58DB-49B3-8900-8D26EE566C5A}"/>
                </a:ext>
              </a:extLst>
            </p:cNvPr>
            <p:cNvSpPr txBox="1"/>
            <p:nvPr/>
          </p:nvSpPr>
          <p:spPr>
            <a:xfrm>
              <a:off x="1381328" y="3618689"/>
              <a:ext cx="2042808" cy="707886"/>
            </a:xfrm>
            <a:prstGeom prst="rect">
              <a:avLst/>
            </a:prstGeom>
            <a:noFill/>
          </p:spPr>
          <p:txBody>
            <a:bodyPr wrap="square" rtlCol="0">
              <a:spAutoFit/>
            </a:bodyPr>
            <a:lstStyle/>
            <a:p>
              <a:r>
                <a:rPr lang="en-NZ" sz="2000" dirty="0"/>
                <a:t>Lower stress levels</a:t>
              </a:r>
            </a:p>
          </p:txBody>
        </p:sp>
      </p:grpSp>
      <p:grpSp>
        <p:nvGrpSpPr>
          <p:cNvPr id="40" name="Group 39">
            <a:extLst>
              <a:ext uri="{FF2B5EF4-FFF2-40B4-BE49-F238E27FC236}">
                <a16:creationId xmlns:a16="http://schemas.microsoft.com/office/drawing/2014/main" id="{0111AD5F-1D2E-41E9-851C-6B84ACBBA8C9}"/>
              </a:ext>
            </a:extLst>
          </p:cNvPr>
          <p:cNvGrpSpPr/>
          <p:nvPr/>
        </p:nvGrpSpPr>
        <p:grpSpPr>
          <a:xfrm>
            <a:off x="1536970" y="1595336"/>
            <a:ext cx="2696268" cy="1556426"/>
            <a:chOff x="1536970" y="1595336"/>
            <a:chExt cx="2696268" cy="1556426"/>
          </a:xfrm>
        </p:grpSpPr>
        <p:sp>
          <p:nvSpPr>
            <p:cNvPr id="6" name="TextBox 5">
              <a:extLst>
                <a:ext uri="{FF2B5EF4-FFF2-40B4-BE49-F238E27FC236}">
                  <a16:creationId xmlns:a16="http://schemas.microsoft.com/office/drawing/2014/main" id="{752F519B-D1BE-4A13-B3E2-8BCFD15303E0}"/>
                </a:ext>
              </a:extLst>
            </p:cNvPr>
            <p:cNvSpPr txBox="1"/>
            <p:nvPr/>
          </p:nvSpPr>
          <p:spPr>
            <a:xfrm>
              <a:off x="1536970" y="2051425"/>
              <a:ext cx="2696268" cy="369332"/>
            </a:xfrm>
            <a:prstGeom prst="rect">
              <a:avLst/>
            </a:prstGeom>
            <a:noFill/>
          </p:spPr>
          <p:txBody>
            <a:bodyPr wrap="square" rtlCol="0">
              <a:spAutoFit/>
            </a:bodyPr>
            <a:lstStyle/>
            <a:p>
              <a:r>
                <a:rPr lang="en-NZ" dirty="0"/>
                <a:t>Increased confidence</a:t>
              </a:r>
            </a:p>
          </p:txBody>
        </p:sp>
        <p:cxnSp>
          <p:nvCxnSpPr>
            <p:cNvPr id="11" name="Straight Arrow Connector 10">
              <a:extLst>
                <a:ext uri="{FF2B5EF4-FFF2-40B4-BE49-F238E27FC236}">
                  <a16:creationId xmlns:a16="http://schemas.microsoft.com/office/drawing/2014/main" id="{B4B6F196-D2BF-44BE-8EFD-892D76C0F7F2}"/>
                </a:ext>
              </a:extLst>
            </p:cNvPr>
            <p:cNvCxnSpPr>
              <a:cxnSpLocks/>
            </p:cNvCxnSpPr>
            <p:nvPr/>
          </p:nvCxnSpPr>
          <p:spPr>
            <a:xfrm flipH="1">
              <a:off x="2885104" y="1595336"/>
              <a:ext cx="1340113" cy="1556426"/>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AA7FDEB2-79F3-4FA4-9D76-FF5E82783564}"/>
              </a:ext>
            </a:extLst>
          </p:cNvPr>
          <p:cNvGrpSpPr/>
          <p:nvPr/>
        </p:nvGrpSpPr>
        <p:grpSpPr>
          <a:xfrm>
            <a:off x="4961106" y="3910519"/>
            <a:ext cx="3166872" cy="1906776"/>
            <a:chOff x="5175115" y="4105072"/>
            <a:chExt cx="3166872" cy="1906776"/>
          </a:xfrm>
        </p:grpSpPr>
        <p:sp>
          <p:nvSpPr>
            <p:cNvPr id="16" name="Oval 15">
              <a:extLst>
                <a:ext uri="{FF2B5EF4-FFF2-40B4-BE49-F238E27FC236}">
                  <a16:creationId xmlns:a16="http://schemas.microsoft.com/office/drawing/2014/main" id="{24277019-463A-4E7D-BB96-41B05BAA59C0}"/>
                </a:ext>
              </a:extLst>
            </p:cNvPr>
            <p:cNvSpPr/>
            <p:nvPr/>
          </p:nvSpPr>
          <p:spPr>
            <a:xfrm>
              <a:off x="5175115" y="4105072"/>
              <a:ext cx="3166872" cy="1906776"/>
            </a:xfrm>
            <a:prstGeom prst="ellipse">
              <a:avLst/>
            </a:prstGeom>
            <a:gradFill>
              <a:gsLst>
                <a:gs pos="0">
                  <a:schemeClr val="accent3">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TextBox 16">
              <a:extLst>
                <a:ext uri="{FF2B5EF4-FFF2-40B4-BE49-F238E27FC236}">
                  <a16:creationId xmlns:a16="http://schemas.microsoft.com/office/drawing/2014/main" id="{98C6C376-C9A7-4DBA-AEFF-07FBC1F78870}"/>
                </a:ext>
              </a:extLst>
            </p:cNvPr>
            <p:cNvSpPr txBox="1"/>
            <p:nvPr/>
          </p:nvSpPr>
          <p:spPr>
            <a:xfrm>
              <a:off x="5367496" y="4704517"/>
              <a:ext cx="2782110" cy="707886"/>
            </a:xfrm>
            <a:prstGeom prst="rect">
              <a:avLst/>
            </a:prstGeom>
            <a:noFill/>
          </p:spPr>
          <p:txBody>
            <a:bodyPr wrap="square" rtlCol="0">
              <a:spAutoFit/>
            </a:bodyPr>
            <a:lstStyle/>
            <a:p>
              <a:r>
                <a:rPr lang="en-NZ" sz="2000" dirty="0"/>
                <a:t>Child protection services not involved</a:t>
              </a:r>
            </a:p>
          </p:txBody>
        </p:sp>
      </p:grpSp>
      <p:grpSp>
        <p:nvGrpSpPr>
          <p:cNvPr id="41" name="Group 40">
            <a:extLst>
              <a:ext uri="{FF2B5EF4-FFF2-40B4-BE49-F238E27FC236}">
                <a16:creationId xmlns:a16="http://schemas.microsoft.com/office/drawing/2014/main" id="{8363E699-7041-44CC-A9A4-5AE09696F72B}"/>
              </a:ext>
            </a:extLst>
          </p:cNvPr>
          <p:cNvGrpSpPr/>
          <p:nvPr/>
        </p:nvGrpSpPr>
        <p:grpSpPr>
          <a:xfrm>
            <a:off x="2885104" y="4299945"/>
            <a:ext cx="2192734" cy="1015663"/>
            <a:chOff x="2885104" y="4299945"/>
            <a:chExt cx="2192734" cy="1015663"/>
          </a:xfrm>
        </p:grpSpPr>
        <p:sp>
          <p:nvSpPr>
            <p:cNvPr id="19" name="TextBox 18">
              <a:extLst>
                <a:ext uri="{FF2B5EF4-FFF2-40B4-BE49-F238E27FC236}">
                  <a16:creationId xmlns:a16="http://schemas.microsoft.com/office/drawing/2014/main" id="{34884929-145F-41D1-AF11-8990F1F59CA8}"/>
                </a:ext>
              </a:extLst>
            </p:cNvPr>
            <p:cNvSpPr txBox="1"/>
            <p:nvPr/>
          </p:nvSpPr>
          <p:spPr>
            <a:xfrm>
              <a:off x="2885104" y="4669277"/>
              <a:ext cx="2192734" cy="646331"/>
            </a:xfrm>
            <a:prstGeom prst="rect">
              <a:avLst/>
            </a:prstGeom>
            <a:noFill/>
          </p:spPr>
          <p:txBody>
            <a:bodyPr wrap="square" rtlCol="0">
              <a:spAutoFit/>
            </a:bodyPr>
            <a:lstStyle/>
            <a:p>
              <a:r>
                <a:rPr lang="en-NZ" dirty="0"/>
                <a:t>Doesn’t yell at children</a:t>
              </a:r>
            </a:p>
          </p:txBody>
        </p:sp>
        <p:cxnSp>
          <p:nvCxnSpPr>
            <p:cNvPr id="21" name="Straight Arrow Connector 20">
              <a:extLst>
                <a:ext uri="{FF2B5EF4-FFF2-40B4-BE49-F238E27FC236}">
                  <a16:creationId xmlns:a16="http://schemas.microsoft.com/office/drawing/2014/main" id="{1F09BEC8-6B99-42E5-9AAE-86DA99182654}"/>
                </a:ext>
              </a:extLst>
            </p:cNvPr>
            <p:cNvCxnSpPr>
              <a:cxnSpLocks/>
            </p:cNvCxnSpPr>
            <p:nvPr/>
          </p:nvCxnSpPr>
          <p:spPr>
            <a:xfrm>
              <a:off x="3659772" y="4299945"/>
              <a:ext cx="1301334" cy="369332"/>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B009CBFF-E321-4C17-85B6-DE5711BF626A}"/>
              </a:ext>
            </a:extLst>
          </p:cNvPr>
          <p:cNvGrpSpPr/>
          <p:nvPr/>
        </p:nvGrpSpPr>
        <p:grpSpPr>
          <a:xfrm>
            <a:off x="8127978" y="4669277"/>
            <a:ext cx="3889398" cy="1906776"/>
            <a:chOff x="8127978" y="4669277"/>
            <a:chExt cx="3889398" cy="1906776"/>
          </a:xfrm>
        </p:grpSpPr>
        <p:grpSp>
          <p:nvGrpSpPr>
            <p:cNvPr id="25" name="Group 24">
              <a:extLst>
                <a:ext uri="{FF2B5EF4-FFF2-40B4-BE49-F238E27FC236}">
                  <a16:creationId xmlns:a16="http://schemas.microsoft.com/office/drawing/2014/main" id="{752357EF-593E-421B-9EF8-86844D053AA6}"/>
                </a:ext>
              </a:extLst>
            </p:cNvPr>
            <p:cNvGrpSpPr/>
            <p:nvPr/>
          </p:nvGrpSpPr>
          <p:grpSpPr>
            <a:xfrm>
              <a:off x="9377464" y="4669277"/>
              <a:ext cx="2639912" cy="1906776"/>
              <a:chOff x="9377464" y="4669277"/>
              <a:chExt cx="2639912" cy="1906776"/>
            </a:xfrm>
          </p:grpSpPr>
          <p:sp>
            <p:nvSpPr>
              <p:cNvPr id="23" name="Oval 22">
                <a:extLst>
                  <a:ext uri="{FF2B5EF4-FFF2-40B4-BE49-F238E27FC236}">
                    <a16:creationId xmlns:a16="http://schemas.microsoft.com/office/drawing/2014/main" id="{45C89DA2-190E-49BD-9D35-FA6F99343073}"/>
                  </a:ext>
                </a:extLst>
              </p:cNvPr>
              <p:cNvSpPr/>
              <p:nvPr/>
            </p:nvSpPr>
            <p:spPr>
              <a:xfrm>
                <a:off x="9377464" y="4669277"/>
                <a:ext cx="2639912" cy="1906776"/>
              </a:xfrm>
              <a:prstGeom prst="ellipse">
                <a:avLst/>
              </a:prstGeom>
              <a:gradFill>
                <a:gsLst>
                  <a:gs pos="0">
                    <a:schemeClr val="accent3">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4" name="TextBox 23">
                <a:extLst>
                  <a:ext uri="{FF2B5EF4-FFF2-40B4-BE49-F238E27FC236}">
                    <a16:creationId xmlns:a16="http://schemas.microsoft.com/office/drawing/2014/main" id="{8E4ECE74-E652-44A8-9A80-F85F85509C8E}"/>
                  </a:ext>
                </a:extLst>
              </p:cNvPr>
              <p:cNvSpPr txBox="1"/>
              <p:nvPr/>
            </p:nvSpPr>
            <p:spPr>
              <a:xfrm>
                <a:off x="9805482" y="4907124"/>
                <a:ext cx="2107896" cy="1477328"/>
              </a:xfrm>
              <a:prstGeom prst="rect">
                <a:avLst/>
              </a:prstGeom>
              <a:noFill/>
            </p:spPr>
            <p:txBody>
              <a:bodyPr wrap="square" rtlCol="0">
                <a:spAutoFit/>
              </a:bodyPr>
              <a:lstStyle/>
              <a:p>
                <a:r>
                  <a:rPr lang="en-NZ" dirty="0"/>
                  <a:t>Youth, and later, Adult justice services not involved with children</a:t>
                </a:r>
              </a:p>
            </p:txBody>
          </p:sp>
        </p:grpSp>
        <p:cxnSp>
          <p:nvCxnSpPr>
            <p:cNvPr id="27" name="Straight Arrow Connector 26">
              <a:extLst>
                <a:ext uri="{FF2B5EF4-FFF2-40B4-BE49-F238E27FC236}">
                  <a16:creationId xmlns:a16="http://schemas.microsoft.com/office/drawing/2014/main" id="{871EA840-8359-4796-B01C-A30637AB7180}"/>
                </a:ext>
              </a:extLst>
            </p:cNvPr>
            <p:cNvCxnSpPr/>
            <p:nvPr/>
          </p:nvCxnSpPr>
          <p:spPr>
            <a:xfrm>
              <a:off x="8127978" y="5217850"/>
              <a:ext cx="1225685" cy="268550"/>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AB052BDF-4B88-4B18-A931-76B08803971D}"/>
              </a:ext>
            </a:extLst>
          </p:cNvPr>
          <p:cNvGrpSpPr/>
          <p:nvPr/>
        </p:nvGrpSpPr>
        <p:grpSpPr>
          <a:xfrm>
            <a:off x="9961123" y="2051425"/>
            <a:ext cx="2056253" cy="1859094"/>
            <a:chOff x="9961123" y="2051425"/>
            <a:chExt cx="2056253" cy="1859094"/>
          </a:xfrm>
        </p:grpSpPr>
        <p:sp>
          <p:nvSpPr>
            <p:cNvPr id="29" name="Oval 28">
              <a:extLst>
                <a:ext uri="{FF2B5EF4-FFF2-40B4-BE49-F238E27FC236}">
                  <a16:creationId xmlns:a16="http://schemas.microsoft.com/office/drawing/2014/main" id="{4366B461-198D-4112-92B5-599BD24190A3}"/>
                </a:ext>
              </a:extLst>
            </p:cNvPr>
            <p:cNvSpPr/>
            <p:nvPr/>
          </p:nvSpPr>
          <p:spPr>
            <a:xfrm>
              <a:off x="9961123" y="2051425"/>
              <a:ext cx="2056253" cy="18590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0" name="TextBox 29">
              <a:extLst>
                <a:ext uri="{FF2B5EF4-FFF2-40B4-BE49-F238E27FC236}">
                  <a16:creationId xmlns:a16="http://schemas.microsoft.com/office/drawing/2014/main" id="{3B651B66-737B-411F-83F5-3BF61F78C173}"/>
                </a:ext>
              </a:extLst>
            </p:cNvPr>
            <p:cNvSpPr txBox="1"/>
            <p:nvPr/>
          </p:nvSpPr>
          <p:spPr>
            <a:xfrm>
              <a:off x="10203980" y="2537271"/>
              <a:ext cx="1813396" cy="923330"/>
            </a:xfrm>
            <a:prstGeom prst="rect">
              <a:avLst/>
            </a:prstGeom>
            <a:noFill/>
          </p:spPr>
          <p:txBody>
            <a:bodyPr wrap="square" rtlCol="0">
              <a:spAutoFit/>
            </a:bodyPr>
            <a:lstStyle/>
            <a:p>
              <a:r>
                <a:rPr lang="en-NZ" dirty="0"/>
                <a:t>Children attend school ready to learn</a:t>
              </a:r>
            </a:p>
          </p:txBody>
        </p:sp>
      </p:grpSp>
      <p:grpSp>
        <p:nvGrpSpPr>
          <p:cNvPr id="43" name="Group 42">
            <a:extLst>
              <a:ext uri="{FF2B5EF4-FFF2-40B4-BE49-F238E27FC236}">
                <a16:creationId xmlns:a16="http://schemas.microsoft.com/office/drawing/2014/main" id="{D6047BF7-6D47-4F48-9D74-5EE174AC32CB}"/>
              </a:ext>
            </a:extLst>
          </p:cNvPr>
          <p:cNvGrpSpPr/>
          <p:nvPr/>
        </p:nvGrpSpPr>
        <p:grpSpPr>
          <a:xfrm>
            <a:off x="7922441" y="1242219"/>
            <a:ext cx="2339813" cy="1200329"/>
            <a:chOff x="7922441" y="1242219"/>
            <a:chExt cx="2339813" cy="1200329"/>
          </a:xfrm>
        </p:grpSpPr>
        <p:sp>
          <p:nvSpPr>
            <p:cNvPr id="28" name="Rectangle 27">
              <a:extLst>
                <a:ext uri="{FF2B5EF4-FFF2-40B4-BE49-F238E27FC236}">
                  <a16:creationId xmlns:a16="http://schemas.microsoft.com/office/drawing/2014/main" id="{DF78F1C4-1E5B-4A19-8175-800DD827A7BF}"/>
                </a:ext>
              </a:extLst>
            </p:cNvPr>
            <p:cNvSpPr/>
            <p:nvPr/>
          </p:nvSpPr>
          <p:spPr>
            <a:xfrm>
              <a:off x="7922441" y="1242219"/>
              <a:ext cx="1883041" cy="1200329"/>
            </a:xfrm>
            <a:prstGeom prst="rect">
              <a:avLst/>
            </a:prstGeom>
          </p:spPr>
          <p:txBody>
            <a:bodyPr wrap="square">
              <a:spAutoFit/>
            </a:bodyPr>
            <a:lstStyle/>
            <a:p>
              <a:r>
                <a:rPr lang="en-NZ" dirty="0"/>
                <a:t>Children have paper, pencils, books. Mum reads to them. </a:t>
              </a:r>
            </a:p>
          </p:txBody>
        </p:sp>
        <p:cxnSp>
          <p:nvCxnSpPr>
            <p:cNvPr id="36" name="Straight Arrow Connector 35">
              <a:extLst>
                <a:ext uri="{FF2B5EF4-FFF2-40B4-BE49-F238E27FC236}">
                  <a16:creationId xmlns:a16="http://schemas.microsoft.com/office/drawing/2014/main" id="{DCE4A772-48CE-49B8-9D7A-FFB259EB0D52}"/>
                </a:ext>
              </a:extLst>
            </p:cNvPr>
            <p:cNvCxnSpPr>
              <a:stCxn id="4" idx="6"/>
              <a:endCxn id="29" idx="1"/>
            </p:cNvCxnSpPr>
            <p:nvPr/>
          </p:nvCxnSpPr>
          <p:spPr>
            <a:xfrm>
              <a:off x="7922441" y="1320420"/>
              <a:ext cx="2339813" cy="1003263"/>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186F97D5-0A48-43AB-8373-14F82499E954}"/>
              </a:ext>
            </a:extLst>
          </p:cNvPr>
          <p:cNvGrpSpPr/>
          <p:nvPr/>
        </p:nvGrpSpPr>
        <p:grpSpPr>
          <a:xfrm>
            <a:off x="6318634" y="2553249"/>
            <a:ext cx="3650510" cy="1279349"/>
            <a:chOff x="6318634" y="2553249"/>
            <a:chExt cx="3650510" cy="1279349"/>
          </a:xfrm>
        </p:grpSpPr>
        <p:grpSp>
          <p:nvGrpSpPr>
            <p:cNvPr id="34" name="Group 33">
              <a:extLst>
                <a:ext uri="{FF2B5EF4-FFF2-40B4-BE49-F238E27FC236}">
                  <a16:creationId xmlns:a16="http://schemas.microsoft.com/office/drawing/2014/main" id="{44A3C526-262E-4DE5-8615-3F81D3E2CF43}"/>
                </a:ext>
              </a:extLst>
            </p:cNvPr>
            <p:cNvGrpSpPr/>
            <p:nvPr/>
          </p:nvGrpSpPr>
          <p:grpSpPr>
            <a:xfrm>
              <a:off x="6318634" y="2553249"/>
              <a:ext cx="3035029" cy="1279349"/>
              <a:chOff x="6614809" y="2809195"/>
              <a:chExt cx="3035029" cy="1279349"/>
            </a:xfrm>
          </p:grpSpPr>
          <p:sp>
            <p:nvSpPr>
              <p:cNvPr id="32" name="Oval 31">
                <a:extLst>
                  <a:ext uri="{FF2B5EF4-FFF2-40B4-BE49-F238E27FC236}">
                    <a16:creationId xmlns:a16="http://schemas.microsoft.com/office/drawing/2014/main" id="{D2AB4D67-0469-4F68-BFB8-9BA2F8BD101A}"/>
                  </a:ext>
                </a:extLst>
              </p:cNvPr>
              <p:cNvSpPr/>
              <p:nvPr/>
            </p:nvSpPr>
            <p:spPr>
              <a:xfrm>
                <a:off x="6614809" y="2809195"/>
                <a:ext cx="3035029" cy="1279349"/>
              </a:xfrm>
              <a:prstGeom prst="ellipse">
                <a:avLst/>
              </a:prstGeom>
              <a:gradFill>
                <a:gsLst>
                  <a:gs pos="0">
                    <a:schemeClr val="accent3">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p>
            </p:txBody>
          </p:sp>
          <p:sp>
            <p:nvSpPr>
              <p:cNvPr id="33" name="TextBox 32">
                <a:extLst>
                  <a:ext uri="{FF2B5EF4-FFF2-40B4-BE49-F238E27FC236}">
                    <a16:creationId xmlns:a16="http://schemas.microsoft.com/office/drawing/2014/main" id="{2232E6FA-60D5-42CC-85DA-840EB6CC733F}"/>
                  </a:ext>
                </a:extLst>
              </p:cNvPr>
              <p:cNvSpPr txBox="1"/>
              <p:nvPr/>
            </p:nvSpPr>
            <p:spPr>
              <a:xfrm>
                <a:off x="6967911" y="3035972"/>
                <a:ext cx="2461401" cy="923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NZ" dirty="0">
                    <a:solidFill>
                      <a:schemeClr val="tx1"/>
                    </a:solidFill>
                  </a:rPr>
                  <a:t>Education support services are not required.</a:t>
                </a:r>
              </a:p>
            </p:txBody>
          </p:sp>
        </p:grpSp>
        <p:cxnSp>
          <p:nvCxnSpPr>
            <p:cNvPr id="38" name="Straight Arrow Connector 37">
              <a:extLst>
                <a:ext uri="{FF2B5EF4-FFF2-40B4-BE49-F238E27FC236}">
                  <a16:creationId xmlns:a16="http://schemas.microsoft.com/office/drawing/2014/main" id="{3B8EEFE6-3D25-4E37-9E57-F258998AC24B}"/>
                </a:ext>
              </a:extLst>
            </p:cNvPr>
            <p:cNvCxnSpPr>
              <a:cxnSpLocks/>
            </p:cNvCxnSpPr>
            <p:nvPr/>
          </p:nvCxnSpPr>
          <p:spPr>
            <a:xfrm flipH="1">
              <a:off x="9439374" y="3213471"/>
              <a:ext cx="529770" cy="28220"/>
            </a:xfrm>
            <a:prstGeom prst="straightConnector1">
              <a:avLst/>
            </a:prstGeom>
            <a:ln w="38100">
              <a:headEnd w="lg" len="lg"/>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123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A2E6FB-ECE6-4BE5-914D-89BACCAA6800}"/>
              </a:ext>
            </a:extLst>
          </p:cNvPr>
          <p:cNvSpPr>
            <a:spLocks noGrp="1"/>
          </p:cNvSpPr>
          <p:nvPr>
            <p:ph type="sldNum" sz="quarter" idx="12"/>
          </p:nvPr>
        </p:nvSpPr>
        <p:spPr/>
        <p:txBody>
          <a:bodyPr/>
          <a:lstStyle/>
          <a:p>
            <a:fld id="{D886B6DB-CD84-448C-9F4F-50FD8D16DEDF}" type="slidenum">
              <a:rPr lang="en-NZ" smtClean="0"/>
              <a:t>8</a:t>
            </a:fld>
            <a:endParaRPr lang="en-NZ" dirty="0"/>
          </a:p>
        </p:txBody>
      </p:sp>
      <p:sp>
        <p:nvSpPr>
          <p:cNvPr id="3" name="TextBox 2">
            <a:extLst>
              <a:ext uri="{FF2B5EF4-FFF2-40B4-BE49-F238E27FC236}">
                <a16:creationId xmlns:a16="http://schemas.microsoft.com/office/drawing/2014/main" id="{9E2BC622-6D7A-44B1-B74E-E60F606198C8}"/>
              </a:ext>
            </a:extLst>
          </p:cNvPr>
          <p:cNvSpPr txBox="1"/>
          <p:nvPr/>
        </p:nvSpPr>
        <p:spPr>
          <a:xfrm>
            <a:off x="914400" y="574140"/>
            <a:ext cx="10756964" cy="1200329"/>
          </a:xfrm>
          <a:prstGeom prst="rect">
            <a:avLst/>
          </a:prstGeom>
          <a:noFill/>
        </p:spPr>
        <p:txBody>
          <a:bodyPr wrap="square" rtlCol="0">
            <a:spAutoFit/>
          </a:bodyPr>
          <a:lstStyle/>
          <a:p>
            <a:r>
              <a:rPr lang="en-NZ" dirty="0"/>
              <a:t>So how do we measure these things which </a:t>
            </a:r>
            <a:r>
              <a:rPr lang="en-NZ" i="1" dirty="0"/>
              <a:t>don’t</a:t>
            </a:r>
            <a:r>
              <a:rPr lang="en-NZ" dirty="0"/>
              <a:t> happen as a result of social work intervention? </a:t>
            </a:r>
          </a:p>
          <a:p>
            <a:r>
              <a:rPr lang="en-NZ" dirty="0"/>
              <a:t>How do we show the financial value of the preventative work that we do?</a:t>
            </a:r>
          </a:p>
          <a:p>
            <a:endParaRPr lang="en-NZ" dirty="0"/>
          </a:p>
        </p:txBody>
      </p:sp>
      <p:sp>
        <p:nvSpPr>
          <p:cNvPr id="4" name="TextBox 3">
            <a:extLst>
              <a:ext uri="{FF2B5EF4-FFF2-40B4-BE49-F238E27FC236}">
                <a16:creationId xmlns:a16="http://schemas.microsoft.com/office/drawing/2014/main" id="{BAF4A7D6-B5F8-41E1-BF1E-035B9934C26A}"/>
              </a:ext>
            </a:extLst>
          </p:cNvPr>
          <p:cNvSpPr txBox="1"/>
          <p:nvPr/>
        </p:nvSpPr>
        <p:spPr>
          <a:xfrm>
            <a:off x="914400" y="2121408"/>
            <a:ext cx="10615296" cy="646331"/>
          </a:xfrm>
          <a:prstGeom prst="rect">
            <a:avLst/>
          </a:prstGeom>
          <a:noFill/>
        </p:spPr>
        <p:txBody>
          <a:bodyPr wrap="square" rtlCol="0">
            <a:spAutoFit/>
          </a:bodyPr>
          <a:lstStyle/>
          <a:p>
            <a:r>
              <a:rPr lang="en-NZ" dirty="0"/>
              <a:t>We can measure the presentations to health services pre and post treatment – but that doesn’t include the presentations or non-presentations to other services. </a:t>
            </a:r>
          </a:p>
        </p:txBody>
      </p:sp>
      <p:sp>
        <p:nvSpPr>
          <p:cNvPr id="6" name="TextBox 5">
            <a:extLst>
              <a:ext uri="{FF2B5EF4-FFF2-40B4-BE49-F238E27FC236}">
                <a16:creationId xmlns:a16="http://schemas.microsoft.com/office/drawing/2014/main" id="{8BB069A4-CF53-4850-A316-90566FA9B740}"/>
              </a:ext>
            </a:extLst>
          </p:cNvPr>
          <p:cNvSpPr txBox="1"/>
          <p:nvPr/>
        </p:nvSpPr>
        <p:spPr>
          <a:xfrm>
            <a:off x="914400" y="3664512"/>
            <a:ext cx="10615296" cy="923330"/>
          </a:xfrm>
          <a:prstGeom prst="rect">
            <a:avLst/>
          </a:prstGeom>
          <a:noFill/>
        </p:spPr>
        <p:txBody>
          <a:bodyPr wrap="square" rtlCol="0">
            <a:spAutoFit/>
          </a:bodyPr>
          <a:lstStyle/>
          <a:p>
            <a:r>
              <a:rPr lang="en-NZ" dirty="0"/>
              <a:t>I am interested in suggestions from attendees about how we could measure these outcomes. </a:t>
            </a:r>
          </a:p>
          <a:p>
            <a:r>
              <a:rPr lang="en-NZ" dirty="0"/>
              <a:t>What suggestions do you have that might encourage Health Managers to consider a bigger picture for social work?</a:t>
            </a:r>
          </a:p>
        </p:txBody>
      </p:sp>
    </p:spTree>
    <p:extLst>
      <p:ext uri="{BB962C8B-B14F-4D97-AF65-F5344CB8AC3E}">
        <p14:creationId xmlns:p14="http://schemas.microsoft.com/office/powerpoint/2010/main" val="219490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15604E-BD9A-4A4A-B74E-328A3B6D3572}"/>
              </a:ext>
            </a:extLst>
          </p:cNvPr>
          <p:cNvSpPr>
            <a:spLocks noGrp="1"/>
          </p:cNvSpPr>
          <p:nvPr>
            <p:ph type="sldNum" sz="quarter" idx="12"/>
          </p:nvPr>
        </p:nvSpPr>
        <p:spPr/>
        <p:txBody>
          <a:bodyPr/>
          <a:lstStyle/>
          <a:p>
            <a:fld id="{D886B6DB-CD84-448C-9F4F-50FD8D16DEDF}" type="slidenum">
              <a:rPr lang="en-NZ" smtClean="0"/>
              <a:t>9</a:t>
            </a:fld>
            <a:endParaRPr lang="en-NZ" dirty="0"/>
          </a:p>
        </p:txBody>
      </p:sp>
      <p:sp>
        <p:nvSpPr>
          <p:cNvPr id="3" name="TextBox 2">
            <a:extLst>
              <a:ext uri="{FF2B5EF4-FFF2-40B4-BE49-F238E27FC236}">
                <a16:creationId xmlns:a16="http://schemas.microsoft.com/office/drawing/2014/main" id="{CF1849AA-848C-4304-B879-5E377781BBA8}"/>
              </a:ext>
            </a:extLst>
          </p:cNvPr>
          <p:cNvSpPr txBox="1"/>
          <p:nvPr/>
        </p:nvSpPr>
        <p:spPr>
          <a:xfrm>
            <a:off x="1097280" y="2103120"/>
            <a:ext cx="10314432" cy="646331"/>
          </a:xfrm>
          <a:prstGeom prst="rect">
            <a:avLst/>
          </a:prstGeom>
          <a:noFill/>
        </p:spPr>
        <p:txBody>
          <a:bodyPr wrap="square" rtlCol="0">
            <a:spAutoFit/>
          </a:bodyPr>
          <a:lstStyle/>
          <a:p>
            <a:r>
              <a:rPr lang="en-NZ" dirty="0"/>
              <a:t>Part of the social work ethos is that we should consider how we can work with our clients to solve issues on a micro and a macro scale. </a:t>
            </a:r>
          </a:p>
        </p:txBody>
      </p:sp>
      <p:sp>
        <p:nvSpPr>
          <p:cNvPr id="5" name="TextBox 4">
            <a:extLst>
              <a:ext uri="{FF2B5EF4-FFF2-40B4-BE49-F238E27FC236}">
                <a16:creationId xmlns:a16="http://schemas.microsoft.com/office/drawing/2014/main" id="{55939E7A-C50A-41D9-AFAF-B077F9AB5E37}"/>
              </a:ext>
            </a:extLst>
          </p:cNvPr>
          <p:cNvSpPr txBox="1"/>
          <p:nvPr/>
        </p:nvSpPr>
        <p:spPr>
          <a:xfrm>
            <a:off x="1097280" y="786384"/>
            <a:ext cx="10155936" cy="646331"/>
          </a:xfrm>
          <a:prstGeom prst="rect">
            <a:avLst/>
          </a:prstGeom>
          <a:noFill/>
        </p:spPr>
        <p:txBody>
          <a:bodyPr wrap="square" rtlCol="0">
            <a:spAutoFit/>
          </a:bodyPr>
          <a:lstStyle/>
          <a:p>
            <a:r>
              <a:rPr lang="en-NZ" dirty="0"/>
              <a:t>What can we do to help our clients manage their health and thus initiate a ripple effect for themselves and their families? </a:t>
            </a:r>
          </a:p>
        </p:txBody>
      </p:sp>
      <p:sp>
        <p:nvSpPr>
          <p:cNvPr id="7" name="TextBox 6">
            <a:extLst>
              <a:ext uri="{FF2B5EF4-FFF2-40B4-BE49-F238E27FC236}">
                <a16:creationId xmlns:a16="http://schemas.microsoft.com/office/drawing/2014/main" id="{247D4A0D-C225-4643-A106-21CD72BD6CEB}"/>
              </a:ext>
            </a:extLst>
          </p:cNvPr>
          <p:cNvSpPr txBox="1"/>
          <p:nvPr/>
        </p:nvSpPr>
        <p:spPr>
          <a:xfrm>
            <a:off x="1023090" y="3435036"/>
            <a:ext cx="10314432" cy="923330"/>
          </a:xfrm>
          <a:prstGeom prst="rect">
            <a:avLst/>
          </a:prstGeom>
          <a:noFill/>
        </p:spPr>
        <p:txBody>
          <a:bodyPr wrap="square" rtlCol="0">
            <a:spAutoFit/>
          </a:bodyPr>
          <a:lstStyle/>
          <a:p>
            <a:r>
              <a:rPr lang="en-NZ" dirty="0"/>
              <a:t>It can be difficult for us to think of solutions to the huge problems we see as social workers. What can we do to help our clients and our society make the changes that will make our world a fairer and more equitable place? </a:t>
            </a:r>
          </a:p>
        </p:txBody>
      </p:sp>
    </p:spTree>
    <p:extLst>
      <p:ext uri="{BB962C8B-B14F-4D97-AF65-F5344CB8AC3E}">
        <p14:creationId xmlns:p14="http://schemas.microsoft.com/office/powerpoint/2010/main" val="113615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ZASW Slide Template">
  <a:themeElements>
    <a:clrScheme name="Custom 1">
      <a:dk1>
        <a:sysClr val="windowText" lastClr="000000"/>
      </a:dk1>
      <a:lt1>
        <a:sysClr val="window" lastClr="FFFFFF"/>
      </a:lt1>
      <a:dk2>
        <a:srgbClr val="542378"/>
      </a:dk2>
      <a:lt2>
        <a:srgbClr val="FFF39D"/>
      </a:lt2>
      <a:accent1>
        <a:srgbClr val="7030A0"/>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ANZASW Theme">
  <a:themeElements>
    <a:clrScheme name="Custom 1">
      <a:dk1>
        <a:sysClr val="windowText" lastClr="000000"/>
      </a:dk1>
      <a:lt1>
        <a:sysClr val="window" lastClr="FFFFFF"/>
      </a:lt1>
      <a:dk2>
        <a:srgbClr val="542378"/>
      </a:dk2>
      <a:lt2>
        <a:srgbClr val="FFF39D"/>
      </a:lt2>
      <a:accent1>
        <a:srgbClr val="7030A0"/>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ANZASW Theme" id="{67CACCB5-526E-4039-9B95-D3588DC14D32}" vid="{852E85B0-27C7-4A6D-A3DC-5EEBD156FAB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2647</TotalTime>
  <Words>2192</Words>
  <Application>Microsoft Office PowerPoint</Application>
  <PresentationFormat>Widescreen</PresentationFormat>
  <Paragraphs>124</Paragraphs>
  <Slides>14</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Calibri</vt:lpstr>
      <vt:lpstr>Lucida Sans Unicode</vt:lpstr>
      <vt:lpstr>Verdana</vt:lpstr>
      <vt:lpstr>Wingdings 2</vt:lpstr>
      <vt:lpstr>Wingdings 3</vt:lpstr>
      <vt:lpstr>ANZASW Slide Template</vt:lpstr>
      <vt:lpstr>ANZASW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MacAulay</dc:creator>
  <cp:lastModifiedBy>Anne MacAulay</cp:lastModifiedBy>
  <cp:revision>44</cp:revision>
  <dcterms:created xsi:type="dcterms:W3CDTF">2019-01-17T09:07:46Z</dcterms:created>
  <dcterms:modified xsi:type="dcterms:W3CDTF">2019-02-19T09:36:04Z</dcterms:modified>
</cp:coreProperties>
</file>